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image" Target="../media/image-11-26.png"/><Relationship Id="rId27" Type="http://schemas.openxmlformats.org/officeDocument/2006/relationships/image" Target="../media/image-11-27.png"/><Relationship Id="rId28" Type="http://schemas.openxmlformats.org/officeDocument/2006/relationships/image" Target="../media/image-11-28.png"/><Relationship Id="rId29" Type="http://schemas.openxmlformats.org/officeDocument/2006/relationships/image" Target="../media/image-11-29.png"/><Relationship Id="rId30" Type="http://schemas.openxmlformats.org/officeDocument/2006/relationships/image" Target="../media/image-11-30.png"/><Relationship Id="rId31" Type="http://schemas.openxmlformats.org/officeDocument/2006/relationships/image" Target="../media/image-11-31.png"/><Relationship Id="rId32" Type="http://schemas.openxmlformats.org/officeDocument/2006/relationships/image" Target="../media/image-11-32.png"/><Relationship Id="rId33" Type="http://schemas.openxmlformats.org/officeDocument/2006/relationships/image" Target="../media/image-11-33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png"/><Relationship Id="rId19" Type="http://schemas.openxmlformats.org/officeDocument/2006/relationships/image" Target="../media/image-13-19.png"/><Relationship Id="rId20" Type="http://schemas.openxmlformats.org/officeDocument/2006/relationships/image" Target="../media/image-13-20.png"/><Relationship Id="rId21" Type="http://schemas.openxmlformats.org/officeDocument/2006/relationships/image" Target="../media/image-13-21.png"/><Relationship Id="rId22" Type="http://schemas.openxmlformats.org/officeDocument/2006/relationships/image" Target="../media/image-13-22.png"/><Relationship Id="rId23" Type="http://schemas.openxmlformats.org/officeDocument/2006/relationships/image" Target="../media/image-13-23.png"/><Relationship Id="rId24" Type="http://schemas.openxmlformats.org/officeDocument/2006/relationships/image" Target="../media/image-13-24.png"/><Relationship Id="rId25" Type="http://schemas.openxmlformats.org/officeDocument/2006/relationships/image" Target="../media/image-13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png"/><Relationship Id="rId18" Type="http://schemas.openxmlformats.org/officeDocument/2006/relationships/image" Target="../media/image-14-18.png"/><Relationship Id="rId19" Type="http://schemas.openxmlformats.org/officeDocument/2006/relationships/image" Target="../media/image-14-19.png"/><Relationship Id="rId20" Type="http://schemas.openxmlformats.org/officeDocument/2006/relationships/image" Target="../media/image-14-20.png"/><Relationship Id="rId21" Type="http://schemas.openxmlformats.org/officeDocument/2006/relationships/image" Target="../media/image-14-21.png"/><Relationship Id="rId22" Type="http://schemas.openxmlformats.org/officeDocument/2006/relationships/image" Target="../media/image-14-22.png"/><Relationship Id="rId23" Type="http://schemas.openxmlformats.org/officeDocument/2006/relationships/image" Target="../media/image-14-23.png"/><Relationship Id="rId24" Type="http://schemas.openxmlformats.org/officeDocument/2006/relationships/image" Target="../media/image-14-24.png"/><Relationship Id="rId25" Type="http://schemas.openxmlformats.org/officeDocument/2006/relationships/image" Target="../media/image-14-25.png"/><Relationship Id="rId26" Type="http://schemas.openxmlformats.org/officeDocument/2006/relationships/image" Target="../media/image-14-26.png"/><Relationship Id="rId27" Type="http://schemas.openxmlformats.org/officeDocument/2006/relationships/image" Target="../media/image-14-27.png"/><Relationship Id="rId28" Type="http://schemas.openxmlformats.org/officeDocument/2006/relationships/image" Target="../media/image-14-28.png"/><Relationship Id="rId29" Type="http://schemas.openxmlformats.org/officeDocument/2006/relationships/image" Target="../media/image-14-29.png"/><Relationship Id="rId30" Type="http://schemas.openxmlformats.org/officeDocument/2006/relationships/image" Target="../media/image-14-30.png"/><Relationship Id="rId31" Type="http://schemas.openxmlformats.org/officeDocument/2006/relationships/image" Target="../media/image-14-31.png"/><Relationship Id="rId32" Type="http://schemas.openxmlformats.org/officeDocument/2006/relationships/image" Target="../media/image-14-32.png"/><Relationship Id="rId33" Type="http://schemas.openxmlformats.org/officeDocument/2006/relationships/image" Target="../media/image-14-33.png"/><Relationship Id="rId34" Type="http://schemas.openxmlformats.org/officeDocument/2006/relationships/image" Target="../media/image-14-34.png"/><Relationship Id="rId35" Type="http://schemas.openxmlformats.org/officeDocument/2006/relationships/image" Target="../media/image-14-35.png"/><Relationship Id="rId36" Type="http://schemas.openxmlformats.org/officeDocument/2006/relationships/image" Target="../media/image-14-36.png"/><Relationship Id="rId37" Type="http://schemas.openxmlformats.org/officeDocument/2006/relationships/image" Target="../media/image-14-37.png"/><Relationship Id="rId38" Type="http://schemas.openxmlformats.org/officeDocument/2006/relationships/image" Target="../media/image-14-38.png"/><Relationship Id="rId39" Type="http://schemas.openxmlformats.org/officeDocument/2006/relationships/image" Target="../media/image-14-39.png"/><Relationship Id="rId40" Type="http://schemas.openxmlformats.org/officeDocument/2006/relationships/image" Target="../media/image-14-40.png"/><Relationship Id="rId41" Type="http://schemas.openxmlformats.org/officeDocument/2006/relationships/image" Target="../media/image-14-41.png"/><Relationship Id="rId42" Type="http://schemas.openxmlformats.org/officeDocument/2006/relationships/image" Target="../media/image-14-42.png"/><Relationship Id="rId43" Type="http://schemas.openxmlformats.org/officeDocument/2006/relationships/image" Target="../media/image-14-43.png"/><Relationship Id="rId44" Type="http://schemas.openxmlformats.org/officeDocument/2006/relationships/image" Target="../media/image-14-44.png"/><Relationship Id="rId45" Type="http://schemas.openxmlformats.org/officeDocument/2006/relationships/slideLayout" Target="../slideLayouts/slideLayout1.xml"/><Relationship Id="rId4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image" Target="../media/image-15-14.png"/><Relationship Id="rId15" Type="http://schemas.openxmlformats.org/officeDocument/2006/relationships/image" Target="../media/image-15-15.png"/><Relationship Id="rId16" Type="http://schemas.openxmlformats.org/officeDocument/2006/relationships/image" Target="../media/image-15-16.png"/><Relationship Id="rId17" Type="http://schemas.openxmlformats.org/officeDocument/2006/relationships/image" Target="../media/image-15-17.png"/><Relationship Id="rId18" Type="http://schemas.openxmlformats.org/officeDocument/2006/relationships/image" Target="../media/image-15-18.png"/><Relationship Id="rId19" Type="http://schemas.openxmlformats.org/officeDocument/2006/relationships/image" Target="../media/image-15-19.png"/><Relationship Id="rId20" Type="http://schemas.openxmlformats.org/officeDocument/2006/relationships/image" Target="../media/image-15-20.png"/><Relationship Id="rId21" Type="http://schemas.openxmlformats.org/officeDocument/2006/relationships/image" Target="../media/image-15-21.png"/><Relationship Id="rId22" Type="http://schemas.openxmlformats.org/officeDocument/2006/relationships/image" Target="../media/image-15-22.png"/><Relationship Id="rId23" Type="http://schemas.openxmlformats.org/officeDocument/2006/relationships/image" Target="../media/image-15-23.png"/><Relationship Id="rId24" Type="http://schemas.openxmlformats.org/officeDocument/2006/relationships/image" Target="../media/image-15-24.png"/><Relationship Id="rId25" Type="http://schemas.openxmlformats.org/officeDocument/2006/relationships/image" Target="../media/image-15-25.png"/><Relationship Id="rId26" Type="http://schemas.openxmlformats.org/officeDocument/2006/relationships/image" Target="../media/image-15-26.png"/><Relationship Id="rId27" Type="http://schemas.openxmlformats.org/officeDocument/2006/relationships/image" Target="../media/image-15-27.png"/><Relationship Id="rId28" Type="http://schemas.openxmlformats.org/officeDocument/2006/relationships/image" Target="../media/image-15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image" Target="../media/image-2-23.png"/><Relationship Id="rId24" Type="http://schemas.openxmlformats.org/officeDocument/2006/relationships/image" Target="../media/image-2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image" Target="../media/image-3-26.png"/><Relationship Id="rId27" Type="http://schemas.openxmlformats.org/officeDocument/2006/relationships/image" Target="../media/image-3-27.png"/><Relationship Id="rId28" Type="http://schemas.openxmlformats.org/officeDocument/2006/relationships/image" Target="../media/image-3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image" Target="../media/image-9-25.png"/><Relationship Id="rId26" Type="http://schemas.openxmlformats.org/officeDocument/2006/relationships/image" Target="../media/image-9-26.png"/><Relationship Id="rId27" Type="http://schemas.openxmlformats.org/officeDocument/2006/relationships/image" Target="../media/image-9-27.png"/><Relationship Id="rId28" Type="http://schemas.openxmlformats.org/officeDocument/2006/relationships/image" Target="../media/image-9-28.png"/><Relationship Id="rId29" Type="http://schemas.openxmlformats.org/officeDocument/2006/relationships/image" Target="../media/image-9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28750"/>
            <a:ext cx="2857500" cy="285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381250"/>
            <a:ext cx="3810000" cy="285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3333750"/>
            <a:ext cx="4762500" cy="2857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4286250"/>
            <a:ext cx="3333750" cy="2857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" y="5238750"/>
            <a:ext cx="4286250" cy="285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451" y="685800"/>
            <a:ext cx="457200" cy="1219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3851" y="685800"/>
            <a:ext cx="457200" cy="1828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251" y="685800"/>
            <a:ext cx="457200" cy="914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651" y="685800"/>
            <a:ext cx="457200" cy="1524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4051" y="685800"/>
            <a:ext cx="457200" cy="2133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251" y="4610100"/>
            <a:ext cx="1219200" cy="38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0250" y="6286500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8850" y="6286500"/>
            <a:ext cx="114300" cy="1143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67450" y="6286500"/>
            <a:ext cx="114300" cy="1143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2708984" y="3124200"/>
            <a:ext cx="677388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spc="-90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de Ventas</a:t>
            </a:r>
            <a:endParaRPr lang="en-US" sz="4500" dirty="0"/>
          </a:p>
        </p:txBody>
      </p:sp>
      <p:sp>
        <p:nvSpPr>
          <p:cNvPr id="19" name="Text 1"/>
          <p:cNvSpPr/>
          <p:nvPr/>
        </p:nvSpPr>
        <p:spPr>
          <a:xfrm>
            <a:off x="2708984" y="3848100"/>
            <a:ext cx="677388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Mini Market Aurelion</a:t>
            </a:r>
            <a:endParaRPr lang="en-US" sz="3600" dirty="0"/>
          </a:p>
        </p:txBody>
      </p:sp>
      <p:sp>
        <p:nvSpPr>
          <p:cNvPr id="20" name="Text 2"/>
          <p:cNvSpPr/>
          <p:nvPr/>
        </p:nvSpPr>
        <p:spPr>
          <a:xfrm>
            <a:off x="2708984" y="4953000"/>
            <a:ext cx="677388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Dashboard Power BI</a:t>
            </a:r>
            <a:endParaRPr lang="en-US" sz="2250" dirty="0"/>
          </a:p>
        </p:txBody>
      </p:sp>
      <p:sp>
        <p:nvSpPr>
          <p:cNvPr id="21" name="Text 3"/>
          <p:cNvSpPr/>
          <p:nvPr/>
        </p:nvSpPr>
        <p:spPr>
          <a:xfrm>
            <a:off x="3273475" y="5905500"/>
            <a:ext cx="56449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Enero - Diciembre 2024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66800"/>
            <a:ext cx="6305550" cy="4876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714500"/>
            <a:ext cx="5886450" cy="3619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007" y="54864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947" y="54864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5326" y="54864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0321" y="54864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750" y="1066800"/>
            <a:ext cx="4438650" cy="23431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4250" y="1257300"/>
            <a:ext cx="323850" cy="419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0450" y="1333500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4250" y="1828800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4250" y="2362200"/>
            <a:ext cx="123825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3750" y="3600450"/>
            <a:ext cx="4438650" cy="23431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4250" y="3790950"/>
            <a:ext cx="304800" cy="4191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0450" y="3867150"/>
            <a:ext cx="152400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34250" y="43624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34250" y="489585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6172200"/>
            <a:ext cx="10972800" cy="8382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2000" y="6457950"/>
            <a:ext cx="142875" cy="2667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de Ventas por Provincias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800100" y="1257300"/>
            <a:ext cx="71094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Distribución Geográfica de Ventas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2240607" y="5448300"/>
            <a:ext cx="3596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Alta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2997547" y="5448300"/>
            <a:ext cx="9710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Media-Alta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4263926" y="5448300"/>
            <a:ext cx="5493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Media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5178921" y="5448300"/>
            <a:ext cx="4004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Baja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7772400" y="1333500"/>
            <a:ext cx="229707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Mercados Fuertes</a:t>
            </a:r>
            <a:endParaRPr lang="en-US" sz="1500" dirty="0"/>
          </a:p>
        </p:txBody>
      </p:sp>
      <p:sp>
        <p:nvSpPr>
          <p:cNvPr id="30" name="Text 7"/>
          <p:cNvSpPr/>
          <p:nvPr/>
        </p:nvSpPr>
        <p:spPr>
          <a:xfrm>
            <a:off x="7620000" y="1790700"/>
            <a:ext cx="3771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Identificación de provincias con mayor contribución a las ventas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7572375" y="2324100"/>
            <a:ext cx="449270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de crecimiento y tendencias de mercado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7753350" y="3867150"/>
            <a:ext cx="37099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Oportunidades de Expansión</a:t>
            </a:r>
            <a:endParaRPr lang="en-US" sz="1500" dirty="0"/>
          </a:p>
        </p:txBody>
      </p:sp>
      <p:sp>
        <p:nvSpPr>
          <p:cNvPr id="33" name="Text 10"/>
          <p:cNvSpPr/>
          <p:nvPr/>
        </p:nvSpPr>
        <p:spPr>
          <a:xfrm>
            <a:off x="7600950" y="4324350"/>
            <a:ext cx="3790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Provincias con potencial de crecimiento identificadas</a:t>
            </a:r>
            <a:endParaRPr lang="en-US" sz="1200" dirty="0"/>
          </a:p>
        </p:txBody>
      </p:sp>
      <p:sp>
        <p:nvSpPr>
          <p:cNvPr id="34" name="Text 11"/>
          <p:cNvSpPr/>
          <p:nvPr/>
        </p:nvSpPr>
        <p:spPr>
          <a:xfrm>
            <a:off x="7562850" y="4857750"/>
            <a:ext cx="3829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Estrategias específicas para cada segmento regional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1019175" y="6324600"/>
            <a:ext cx="104108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 análisis por provincias permite identificar disparidades en el rendimiento de ventas y optimizar estrategias de mercado según las características regionales del Mini Market Aurelion.</a:t>
            </a:r>
            <a:endParaRPr lang="en-US" sz="1350" dirty="0"/>
          </a:p>
        </p:txBody>
      </p:sp>
      <p:sp>
        <p:nvSpPr>
          <p:cNvPr id="36" name="Text 13"/>
          <p:cNvSpPr/>
          <p:nvPr/>
        </p:nvSpPr>
        <p:spPr>
          <a:xfrm>
            <a:off x="11274921" y="6591300"/>
            <a:ext cx="6432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15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66800"/>
            <a:ext cx="4438650" cy="3200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257300"/>
            <a:ext cx="447675" cy="49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371600"/>
            <a:ext cx="219075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9431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5146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3086100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6576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6850" y="1066800"/>
            <a:ext cx="6305550" cy="3505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5054" y="1714500"/>
            <a:ext cx="466725" cy="495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354" y="1828800"/>
            <a:ext cx="238125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0204" y="2105025"/>
            <a:ext cx="609600" cy="190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9768" y="1714500"/>
            <a:ext cx="466725" cy="4953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4068" y="1828800"/>
            <a:ext cx="238125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06607" y="2105025"/>
            <a:ext cx="609600" cy="190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7239" y="1714500"/>
            <a:ext cx="419100" cy="4953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91539" y="182880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57520" y="2105025"/>
            <a:ext cx="609600" cy="190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00172" y="1714500"/>
            <a:ext cx="419100" cy="4953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14472" y="1828800"/>
            <a:ext cx="190500" cy="2667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7350" y="2895600"/>
            <a:ext cx="1873151" cy="14859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16651" y="3086100"/>
            <a:ext cx="17145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74520" y="4095750"/>
            <a:ext cx="313581" cy="762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92901" y="2895600"/>
            <a:ext cx="1873300" cy="14859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42350" y="3086100"/>
            <a:ext cx="17145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485733" y="4000500"/>
            <a:ext cx="728067" cy="762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518600" y="2895600"/>
            <a:ext cx="1873300" cy="14859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068050" y="3086100"/>
            <a:ext cx="171450" cy="1524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254109" y="4000500"/>
            <a:ext cx="985391" cy="762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9600" y="4800600"/>
            <a:ext cx="10972800" cy="8382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62000" y="5086350"/>
            <a:ext cx="142875" cy="2667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Clasificación de Clientes - Probabilidad de Abandono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1362075" y="1352550"/>
            <a:ext cx="278981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 Predictivo</a:t>
            </a:r>
            <a:endParaRPr lang="en-US" sz="1800" dirty="0"/>
          </a:p>
        </p:txBody>
      </p:sp>
      <p:sp>
        <p:nvSpPr>
          <p:cNvPr id="37" name="Text 2"/>
          <p:cNvSpPr/>
          <p:nvPr/>
        </p:nvSpPr>
        <p:spPr>
          <a:xfrm>
            <a:off x="1104900" y="1905000"/>
            <a:ext cx="3752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de patrones de comportamiento de compra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1047750" y="2476500"/>
            <a:ext cx="3810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Factores de riesgo identificados: frecuencia, tiempo desde última compra, monto promedio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1047750" y="3048000"/>
            <a:ext cx="3810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Algoritmos de machine learning aplicados: árboles de decisión, bosques aleatorios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1066800" y="3619500"/>
            <a:ext cx="3790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Precisión del modelo evaluada mediante validación cruzada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5467350" y="1257300"/>
            <a:ext cx="71094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Clasificación por Riesgo</a:t>
            </a:r>
            <a:endParaRPr lang="en-US" sz="1800" dirty="0"/>
          </a:p>
        </p:txBody>
      </p:sp>
      <p:sp>
        <p:nvSpPr>
          <p:cNvPr id="42" name="Text 7"/>
          <p:cNvSpPr/>
          <p:nvPr/>
        </p:nvSpPr>
        <p:spPr>
          <a:xfrm>
            <a:off x="5374734" y="2286000"/>
            <a:ext cx="15275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Base de Clientes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7461424" y="2286000"/>
            <a:ext cx="13635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Características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9456375" y="2286000"/>
            <a:ext cx="660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10812899" y="2286000"/>
            <a:ext cx="5936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Clases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5619750" y="3048000"/>
            <a:ext cx="10144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Alto Valor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5619750" y="3352800"/>
            <a:ext cx="156835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frecuentes con compras recurrentes</a:t>
            </a:r>
            <a:endParaRPr lang="en-US" sz="1050" dirty="0"/>
          </a:p>
        </p:txBody>
      </p:sp>
      <p:sp>
        <p:nvSpPr>
          <p:cNvPr id="48" name="Text 13"/>
          <p:cNvSpPr/>
          <p:nvPr/>
        </p:nvSpPr>
        <p:spPr>
          <a:xfrm>
            <a:off x="5619750" y="4038600"/>
            <a:ext cx="929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Riesgo bajo</a:t>
            </a:r>
            <a:endParaRPr lang="en-US" sz="1050" dirty="0"/>
          </a:p>
        </p:txBody>
      </p:sp>
      <p:sp>
        <p:nvSpPr>
          <p:cNvPr id="49" name="Text 14"/>
          <p:cNvSpPr/>
          <p:nvPr/>
        </p:nvSpPr>
        <p:spPr>
          <a:xfrm>
            <a:off x="7645301" y="3048000"/>
            <a:ext cx="12224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Medio Valor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7645301" y="3352800"/>
            <a:ext cx="1568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ocasionales con historial promedio</a:t>
            </a:r>
            <a:endParaRPr lang="en-US" sz="1050" dirty="0"/>
          </a:p>
        </p:txBody>
      </p:sp>
      <p:sp>
        <p:nvSpPr>
          <p:cNvPr id="51" name="Text 16"/>
          <p:cNvSpPr/>
          <p:nvPr/>
        </p:nvSpPr>
        <p:spPr>
          <a:xfrm>
            <a:off x="7645301" y="3848100"/>
            <a:ext cx="84043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Riesgo medio</a:t>
            </a:r>
            <a:endParaRPr lang="en-US" sz="1050" dirty="0"/>
          </a:p>
        </p:txBody>
      </p:sp>
      <p:sp>
        <p:nvSpPr>
          <p:cNvPr id="52" name="Text 17"/>
          <p:cNvSpPr/>
          <p:nvPr/>
        </p:nvSpPr>
        <p:spPr>
          <a:xfrm>
            <a:off x="9671000" y="3048000"/>
            <a:ext cx="10483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Bajo Valor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9671000" y="3352800"/>
            <a:ext cx="1568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con historial limitado o recientes</a:t>
            </a:r>
            <a:endParaRPr lang="en-US" sz="1050" dirty="0"/>
          </a:p>
        </p:txBody>
      </p:sp>
      <p:sp>
        <p:nvSpPr>
          <p:cNvPr id="54" name="Text 19"/>
          <p:cNvSpPr/>
          <p:nvPr/>
        </p:nvSpPr>
        <p:spPr>
          <a:xfrm>
            <a:off x="9671000" y="3848100"/>
            <a:ext cx="58310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Riesgo alto</a:t>
            </a:r>
            <a:endParaRPr lang="en-US" sz="1050" dirty="0"/>
          </a:p>
        </p:txBody>
      </p:sp>
      <p:sp>
        <p:nvSpPr>
          <p:cNvPr id="55" name="Text 20"/>
          <p:cNvSpPr/>
          <p:nvPr/>
        </p:nvSpPr>
        <p:spPr>
          <a:xfrm>
            <a:off x="1019175" y="4953000"/>
            <a:ext cx="104108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clasificación por probabilidad de abandono permite implementar estrategias personalizadas de retención y optimizar los recursos del marketing.</a:t>
            </a:r>
            <a:endParaRPr lang="en-US" sz="1350" dirty="0"/>
          </a:p>
        </p:txBody>
      </p:sp>
      <p:sp>
        <p:nvSpPr>
          <p:cNvPr id="56" name="Text 21"/>
          <p:cNvSpPr/>
          <p:nvPr/>
        </p:nvSpPr>
        <p:spPr>
          <a:xfrm>
            <a:off x="11274921" y="6438900"/>
            <a:ext cx="6432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15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43000"/>
            <a:ext cx="4438650" cy="1600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333500"/>
            <a:ext cx="342900" cy="419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14097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971800"/>
            <a:ext cx="4438650" cy="2209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162300"/>
            <a:ext cx="295275" cy="419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3238500"/>
            <a:ext cx="142875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7338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42672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4800600"/>
            <a:ext cx="142875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6850" y="1143000"/>
            <a:ext cx="6305550" cy="1981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7350" y="1905000"/>
            <a:ext cx="5924550" cy="76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6850" y="3352800"/>
            <a:ext cx="2000250" cy="1676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29250" y="35623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29500" y="3352800"/>
            <a:ext cx="2000250" cy="1676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1900" y="35623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82150" y="3352800"/>
            <a:ext cx="2000250" cy="1676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34550" y="36957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600" y="5410200"/>
            <a:ext cx="10972800" cy="8382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000" y="5695950"/>
            <a:ext cx="142875" cy="2667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Índice de Recomendación de Clientes - NPS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257300" y="1390650"/>
            <a:ext cx="247691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¿Qué es el NPS?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800100" y="1866900"/>
            <a:ext cx="40576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 Net Promoter Score (NPS) es una métrica que mide la lealtad del cliente y la probabilidad de recomendación del mini market Aurelion.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1209675" y="3219450"/>
            <a:ext cx="241655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Cálculo del NPS</a:t>
            </a:r>
            <a:endParaRPr lang="en-US" sz="1800" dirty="0"/>
          </a:p>
        </p:txBody>
      </p:sp>
      <p:sp>
        <p:nvSpPr>
          <p:cNvPr id="28" name="Text 4"/>
          <p:cNvSpPr/>
          <p:nvPr/>
        </p:nvSpPr>
        <p:spPr>
          <a:xfrm>
            <a:off x="1028700" y="3695700"/>
            <a:ext cx="3829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Pregunta: "¿Recomendaría nuestro mini market a un amigo o conocido?" (0-10)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1066800" y="4229100"/>
            <a:ext cx="3790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Clasificación: Promotores (9-10), Pasivos (7-8), Críticos (0-6)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1019175" y="4762500"/>
            <a:ext cx="38645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Fórmula: % Promotores - % Críticos = NPS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5467350" y="1333500"/>
            <a:ext cx="5924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Escala de NPS (0-100)</a:t>
            </a:r>
            <a:endParaRPr lang="en-US" sz="1500" dirty="0"/>
          </a:p>
        </p:txBody>
      </p:sp>
      <p:sp>
        <p:nvSpPr>
          <p:cNvPr id="32" name="Text 8"/>
          <p:cNvSpPr/>
          <p:nvPr/>
        </p:nvSpPr>
        <p:spPr>
          <a:xfrm>
            <a:off x="5467350" y="2057400"/>
            <a:ext cx="10197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</a:t>
            </a:r>
            <a:endParaRPr lang="en-US" sz="1050" dirty="0"/>
          </a:p>
        </p:txBody>
      </p:sp>
      <p:sp>
        <p:nvSpPr>
          <p:cNvPr id="33" name="Text 9"/>
          <p:cNvSpPr/>
          <p:nvPr/>
        </p:nvSpPr>
        <p:spPr>
          <a:xfrm>
            <a:off x="6533406" y="2057400"/>
            <a:ext cx="20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</a:t>
            </a:r>
            <a:endParaRPr lang="en-US" sz="1050" dirty="0"/>
          </a:p>
        </p:txBody>
      </p:sp>
      <p:sp>
        <p:nvSpPr>
          <p:cNvPr id="34" name="Text 10"/>
          <p:cNvSpPr/>
          <p:nvPr/>
        </p:nvSpPr>
        <p:spPr>
          <a:xfrm>
            <a:off x="7684294" y="2057400"/>
            <a:ext cx="20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40</a:t>
            </a:r>
            <a:endParaRPr lang="en-US" sz="1050" dirty="0"/>
          </a:p>
        </p:txBody>
      </p:sp>
      <p:sp>
        <p:nvSpPr>
          <p:cNvPr id="35" name="Text 11"/>
          <p:cNvSpPr/>
          <p:nvPr/>
        </p:nvSpPr>
        <p:spPr>
          <a:xfrm>
            <a:off x="8835182" y="2057400"/>
            <a:ext cx="20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60</a:t>
            </a:r>
            <a:endParaRPr lang="en-US" sz="1050" dirty="0"/>
          </a:p>
        </p:txBody>
      </p:sp>
      <p:sp>
        <p:nvSpPr>
          <p:cNvPr id="36" name="Text 12"/>
          <p:cNvSpPr/>
          <p:nvPr/>
        </p:nvSpPr>
        <p:spPr>
          <a:xfrm>
            <a:off x="9986070" y="2057400"/>
            <a:ext cx="20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80</a:t>
            </a:r>
            <a:endParaRPr lang="en-US" sz="1050" dirty="0"/>
          </a:p>
        </p:txBody>
      </p:sp>
      <p:sp>
        <p:nvSpPr>
          <p:cNvPr id="37" name="Text 13"/>
          <p:cNvSpPr/>
          <p:nvPr/>
        </p:nvSpPr>
        <p:spPr>
          <a:xfrm>
            <a:off x="11136957" y="2057400"/>
            <a:ext cx="30557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100</a:t>
            </a:r>
            <a:endParaRPr lang="en-US" sz="1050" dirty="0"/>
          </a:p>
        </p:txBody>
      </p:sp>
      <p:sp>
        <p:nvSpPr>
          <p:cNvPr id="38" name="Text 14"/>
          <p:cNvSpPr/>
          <p:nvPr/>
        </p:nvSpPr>
        <p:spPr>
          <a:xfrm>
            <a:off x="5467350" y="2286000"/>
            <a:ext cx="5984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Críticos</a:t>
            </a:r>
            <a:endParaRPr lang="en-US" sz="1050" dirty="0"/>
          </a:p>
        </p:txBody>
      </p:sp>
      <p:sp>
        <p:nvSpPr>
          <p:cNvPr id="39" name="Text 15"/>
          <p:cNvSpPr/>
          <p:nvPr/>
        </p:nvSpPr>
        <p:spPr>
          <a:xfrm>
            <a:off x="8052346" y="2286000"/>
            <a:ext cx="59132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Pasivos</a:t>
            </a:r>
            <a:endParaRPr lang="en-US" sz="1050" dirty="0"/>
          </a:p>
        </p:txBody>
      </p:sp>
      <p:sp>
        <p:nvSpPr>
          <p:cNvPr id="40" name="Text 16"/>
          <p:cNvSpPr/>
          <p:nvPr/>
        </p:nvSpPr>
        <p:spPr>
          <a:xfrm>
            <a:off x="10631388" y="2286000"/>
            <a:ext cx="91243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Promotores</a:t>
            </a:r>
            <a:endParaRPr lang="en-US" sz="1050" dirty="0"/>
          </a:p>
        </p:txBody>
      </p:sp>
      <p:sp>
        <p:nvSpPr>
          <p:cNvPr id="41" name="Text 17"/>
          <p:cNvSpPr/>
          <p:nvPr/>
        </p:nvSpPr>
        <p:spPr>
          <a:xfrm>
            <a:off x="5657850" y="3505200"/>
            <a:ext cx="15091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Críticos (0-6)</a:t>
            </a:r>
            <a:endParaRPr lang="en-US" sz="1350" dirty="0"/>
          </a:p>
        </p:txBody>
      </p:sp>
      <p:sp>
        <p:nvSpPr>
          <p:cNvPr id="42" name="Text 18"/>
          <p:cNvSpPr/>
          <p:nvPr/>
        </p:nvSpPr>
        <p:spPr>
          <a:xfrm>
            <a:off x="5429250" y="3848100"/>
            <a:ext cx="16954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insatisfechos que podrían dañar la reputación.</a:t>
            </a:r>
            <a:endParaRPr lang="en-US" sz="1050" dirty="0"/>
          </a:p>
        </p:txBody>
      </p:sp>
      <p:sp>
        <p:nvSpPr>
          <p:cNvPr id="43" name="Text 19"/>
          <p:cNvSpPr/>
          <p:nvPr/>
        </p:nvSpPr>
        <p:spPr>
          <a:xfrm>
            <a:off x="7810500" y="3505200"/>
            <a:ext cx="15064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Pasivos (7-8)</a:t>
            </a:r>
            <a:endParaRPr lang="en-US" sz="1350" dirty="0"/>
          </a:p>
        </p:txBody>
      </p:sp>
      <p:sp>
        <p:nvSpPr>
          <p:cNvPr id="44" name="Text 20"/>
          <p:cNvSpPr/>
          <p:nvPr/>
        </p:nvSpPr>
        <p:spPr>
          <a:xfrm>
            <a:off x="7581900" y="3848100"/>
            <a:ext cx="16954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satisfechos pero no lo suficientemente como para recomendar.</a:t>
            </a:r>
            <a:endParaRPr lang="en-US" sz="1050" dirty="0"/>
          </a:p>
        </p:txBody>
      </p:sp>
      <p:sp>
        <p:nvSpPr>
          <p:cNvPr id="45" name="Text 21"/>
          <p:cNvSpPr/>
          <p:nvPr/>
        </p:nvSpPr>
        <p:spPr>
          <a:xfrm>
            <a:off x="9963150" y="3505200"/>
            <a:ext cx="14668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Promotores (9-10)</a:t>
            </a:r>
            <a:endParaRPr lang="en-US" sz="1350" dirty="0"/>
          </a:p>
        </p:txBody>
      </p:sp>
      <p:sp>
        <p:nvSpPr>
          <p:cNvPr id="46" name="Text 22"/>
          <p:cNvSpPr/>
          <p:nvPr/>
        </p:nvSpPr>
        <p:spPr>
          <a:xfrm>
            <a:off x="9734550" y="4114800"/>
            <a:ext cx="16954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leales que recomiendan repetidamente el mini market.</a:t>
            </a:r>
            <a:endParaRPr lang="en-US" sz="1050" dirty="0"/>
          </a:p>
        </p:txBody>
      </p:sp>
      <p:sp>
        <p:nvSpPr>
          <p:cNvPr id="47" name="Text 23"/>
          <p:cNvSpPr/>
          <p:nvPr/>
        </p:nvSpPr>
        <p:spPr>
          <a:xfrm>
            <a:off x="1019175" y="5562600"/>
            <a:ext cx="104108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 NPS alto indica mayor lealtad de clientes y mayor probabilidad de recomendaciones, lo que puede traducirse en crecimiento sostenible de ventas para el mini market Aurelion.</a:t>
            </a:r>
            <a:endParaRPr lang="en-US" sz="1350" dirty="0"/>
          </a:p>
        </p:txBody>
      </p:sp>
      <p:sp>
        <p:nvSpPr>
          <p:cNvPr id="48" name="Text 24"/>
          <p:cNvSpPr/>
          <p:nvPr/>
        </p:nvSpPr>
        <p:spPr>
          <a:xfrm>
            <a:off x="11274921" y="6438900"/>
            <a:ext cx="6432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/ 15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66800"/>
            <a:ext cx="3505200" cy="419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257300"/>
            <a:ext cx="371475" cy="49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371600"/>
            <a:ext cx="142875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9431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286000"/>
            <a:ext cx="123825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628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200400"/>
            <a:ext cx="3086100" cy="14287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1066800"/>
            <a:ext cx="3505200" cy="419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3900" y="1314450"/>
            <a:ext cx="466725" cy="495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8200" y="1428750"/>
            <a:ext cx="238125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3900" y="205740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900" y="2628900"/>
            <a:ext cx="17145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3900" y="3200400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3900" y="3543300"/>
            <a:ext cx="3086100" cy="1524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77200" y="1066800"/>
            <a:ext cx="3505200" cy="4191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67700" y="1257300"/>
            <a:ext cx="419100" cy="4953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2000" y="1371600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67700" y="19431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67700" y="22860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67700" y="26289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7700" y="3048000"/>
            <a:ext cx="3124200" cy="14478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20100" y="3638550"/>
            <a:ext cx="142875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Índice Real de Retención de Clientes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1285875" y="1352550"/>
            <a:ext cx="27248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Cálculo del Índice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1104900" y="1905000"/>
            <a:ext cx="33661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retenidos / Clientes iniciales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1038225" y="2247900"/>
            <a:ext cx="32357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Resultado expresado en porcentaje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1066800" y="25908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temporal para detectar tendencias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5114925" y="1257300"/>
            <a:ext cx="25431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Benchmarks del Sector</a:t>
            </a:r>
            <a:endParaRPr lang="en-US" sz="1800" dirty="0"/>
          </a:p>
        </p:txBody>
      </p:sp>
      <p:sp>
        <p:nvSpPr>
          <p:cNvPr id="33" name="Text 6"/>
          <p:cNvSpPr/>
          <p:nvPr/>
        </p:nvSpPr>
        <p:spPr>
          <a:xfrm>
            <a:off x="4819650" y="2019300"/>
            <a:ext cx="2838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Mini markets: 40-60% de retención anual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4819650" y="2590800"/>
            <a:ext cx="2838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Supermercados: 60-80% de retención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4819650" y="3162300"/>
            <a:ext cx="32579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Autoservicios: 50-70% de retención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8801100" y="1352550"/>
            <a:ext cx="30566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Métricas de Lealtad</a:t>
            </a:r>
            <a:endParaRPr lang="en-US" sz="1800" dirty="0"/>
          </a:p>
        </p:txBody>
      </p:sp>
      <p:sp>
        <p:nvSpPr>
          <p:cNvPr id="37" name="Text 10"/>
          <p:cNvSpPr/>
          <p:nvPr/>
        </p:nvSpPr>
        <p:spPr>
          <a:xfrm>
            <a:off x="8534400" y="1905000"/>
            <a:ext cx="30368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Frecuencia de compra recurrente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8534400" y="2247900"/>
            <a:ext cx="242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Valor promedio de compra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8534400" y="2590800"/>
            <a:ext cx="2446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Comunicación con clientes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8677275" y="3200400"/>
            <a:ext cx="25622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 índice de retención del 2024 para Aurelion puede ayudar a identificar estrategias para mejorar la experiencia del cliente y aumentar la lealtad.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11274921" y="6438900"/>
            <a:ext cx="6432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 / 15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239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10972800" cy="5715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952500"/>
            <a:ext cx="10744200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047750"/>
            <a:ext cx="219075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252" y="1028700"/>
            <a:ext cx="825996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552" y="11049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1548" y="1028700"/>
            <a:ext cx="849064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5848" y="110490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94913" y="1028700"/>
            <a:ext cx="896987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09213" y="11049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" y="1524000"/>
            <a:ext cx="4410075" cy="2400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1904" y="1619250"/>
            <a:ext cx="627608" cy="228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5712" y="1619250"/>
            <a:ext cx="792063" cy="228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1905000"/>
            <a:ext cx="4257675" cy="17145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" y="1905000"/>
            <a:ext cx="4229100" cy="1714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00" y="3676650"/>
            <a:ext cx="152400" cy="1333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48275" y="1524000"/>
            <a:ext cx="2600325" cy="24003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81900" y="1657350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24475" y="1905000"/>
            <a:ext cx="2447925" cy="17145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24475" y="3676650"/>
            <a:ext cx="133350" cy="1333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62900" y="1524000"/>
            <a:ext cx="3505200" cy="24003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220450" y="1657350"/>
            <a:ext cx="17145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39100" y="1905000"/>
            <a:ext cx="3352800" cy="17145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39100" y="1905000"/>
            <a:ext cx="3324225" cy="17145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39100" y="3676650"/>
            <a:ext cx="104775" cy="1333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3900" y="4038600"/>
            <a:ext cx="6219825" cy="24003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53225" y="4171950"/>
            <a:ext cx="1143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0100" y="4419600"/>
            <a:ext cx="2976563" cy="6858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529013" y="4800600"/>
            <a:ext cx="17145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890962" y="4419600"/>
            <a:ext cx="2976563" cy="6858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619875" y="4800600"/>
            <a:ext cx="171450" cy="1524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00100" y="5219700"/>
            <a:ext cx="2976563" cy="7239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76300" y="5543550"/>
            <a:ext cx="104775" cy="1143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76300" y="5734050"/>
            <a:ext cx="114300" cy="1143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890962" y="5219700"/>
            <a:ext cx="2976563" cy="7239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57975" y="5581650"/>
            <a:ext cx="133350" cy="1524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058025" y="4038600"/>
            <a:ext cx="4410075" cy="24003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1201400" y="4171950"/>
            <a:ext cx="190500" cy="1524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134225" y="4419600"/>
            <a:ext cx="1368326" cy="17145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78751" y="4419600"/>
            <a:ext cx="1368475" cy="17145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023425" y="4419600"/>
            <a:ext cx="1368475" cy="171450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134225" y="6191250"/>
            <a:ext cx="133350" cy="133350"/>
          </a:xfrm>
          <a:prstGeom prst="rect">
            <a:avLst/>
          </a:prstGeom>
        </p:spPr>
      </p:pic>
      <p:sp>
        <p:nvSpPr>
          <p:cNvPr id="46" name="Text 0"/>
          <p:cNvSpPr/>
          <p:nvPr/>
        </p:nvSpPr>
        <p:spPr>
          <a:xfrm>
            <a:off x="609600" y="2286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Dashboard Interactivo - Visualizaciones Clave</a:t>
            </a:r>
            <a:endParaRPr lang="en-US" sz="2700" dirty="0"/>
          </a:p>
        </p:txBody>
      </p:sp>
      <p:sp>
        <p:nvSpPr>
          <p:cNvPr id="47" name="Text 1"/>
          <p:cNvSpPr/>
          <p:nvPr/>
        </p:nvSpPr>
        <p:spPr>
          <a:xfrm>
            <a:off x="1133475" y="1047750"/>
            <a:ext cx="513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Mini Market Aurelion - Panel de Análisis</a:t>
            </a:r>
            <a:endParaRPr lang="en-US" sz="1500" dirty="0"/>
          </a:p>
        </p:txBody>
      </p:sp>
      <p:sp>
        <p:nvSpPr>
          <p:cNvPr id="48" name="Text 2"/>
          <p:cNvSpPr/>
          <p:nvPr/>
        </p:nvSpPr>
        <p:spPr>
          <a:xfrm>
            <a:off x="8915102" y="1066800"/>
            <a:ext cx="4654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2024</a:t>
            </a:r>
            <a:endParaRPr lang="en-US" sz="1200" dirty="0"/>
          </a:p>
        </p:txBody>
      </p:sp>
      <p:sp>
        <p:nvSpPr>
          <p:cNvPr id="49" name="Text 3"/>
          <p:cNvSpPr/>
          <p:nvPr/>
        </p:nvSpPr>
        <p:spPr>
          <a:xfrm>
            <a:off x="9836348" y="1066800"/>
            <a:ext cx="515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Todas</a:t>
            </a:r>
            <a:endParaRPr lang="en-US" sz="1200" dirty="0"/>
          </a:p>
        </p:txBody>
      </p:sp>
      <p:sp>
        <p:nvSpPr>
          <p:cNvPr id="50" name="Text 4"/>
          <p:cNvSpPr/>
          <p:nvPr/>
        </p:nvSpPr>
        <p:spPr>
          <a:xfrm>
            <a:off x="10837813" y="1066800"/>
            <a:ext cx="5277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Filtrar</a:t>
            </a:r>
            <a:endParaRPr lang="en-US" sz="1200" dirty="0"/>
          </a:p>
        </p:txBody>
      </p:sp>
      <p:sp>
        <p:nvSpPr>
          <p:cNvPr id="51" name="Text 5"/>
          <p:cNvSpPr/>
          <p:nvPr/>
        </p:nvSpPr>
        <p:spPr>
          <a:xfrm>
            <a:off x="800100" y="1600200"/>
            <a:ext cx="298126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Evolución de Ventas 2024</a:t>
            </a:r>
            <a:endParaRPr lang="en-US" sz="1350" dirty="0"/>
          </a:p>
        </p:txBody>
      </p:sp>
      <p:sp>
        <p:nvSpPr>
          <p:cNvPr id="52" name="Text 6"/>
          <p:cNvSpPr/>
          <p:nvPr/>
        </p:nvSpPr>
        <p:spPr>
          <a:xfrm>
            <a:off x="3638104" y="1619250"/>
            <a:ext cx="7531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Mensual</a:t>
            </a:r>
            <a:endParaRPr lang="en-US" sz="900" dirty="0"/>
          </a:p>
        </p:txBody>
      </p:sp>
      <p:sp>
        <p:nvSpPr>
          <p:cNvPr id="53" name="Text 7"/>
          <p:cNvSpPr/>
          <p:nvPr/>
        </p:nvSpPr>
        <p:spPr>
          <a:xfrm>
            <a:off x="4341912" y="1619250"/>
            <a:ext cx="9504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Acumulado</a:t>
            </a:r>
            <a:endParaRPr lang="en-US" sz="900" dirty="0"/>
          </a:p>
        </p:txBody>
      </p:sp>
      <p:sp>
        <p:nvSpPr>
          <p:cNvPr id="54" name="Text 8"/>
          <p:cNvSpPr/>
          <p:nvPr/>
        </p:nvSpPr>
        <p:spPr>
          <a:xfrm>
            <a:off x="990600" y="3657600"/>
            <a:ext cx="425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Declive desde enero</a:t>
            </a:r>
            <a:endParaRPr lang="en-US" sz="1050" dirty="0"/>
          </a:p>
        </p:txBody>
      </p:sp>
      <p:sp>
        <p:nvSpPr>
          <p:cNvPr id="55" name="Text 9"/>
          <p:cNvSpPr/>
          <p:nvPr/>
        </p:nvSpPr>
        <p:spPr>
          <a:xfrm>
            <a:off x="5324475" y="1600200"/>
            <a:ext cx="21124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Tasa de Abandono</a:t>
            </a:r>
            <a:endParaRPr lang="en-US" sz="1350" dirty="0"/>
          </a:p>
        </p:txBody>
      </p:sp>
      <p:sp>
        <p:nvSpPr>
          <p:cNvPr id="56" name="Text 10"/>
          <p:cNvSpPr/>
          <p:nvPr/>
        </p:nvSpPr>
        <p:spPr>
          <a:xfrm>
            <a:off x="5546184" y="2457450"/>
            <a:ext cx="200435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18.5%</a:t>
            </a:r>
            <a:endParaRPr lang="en-US" sz="2700" dirty="0"/>
          </a:p>
        </p:txBody>
      </p:sp>
      <p:sp>
        <p:nvSpPr>
          <p:cNvPr id="57" name="Text 11"/>
          <p:cNvSpPr/>
          <p:nvPr/>
        </p:nvSpPr>
        <p:spPr>
          <a:xfrm>
            <a:off x="5546184" y="2876550"/>
            <a:ext cx="200435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que no regresan</a:t>
            </a:r>
            <a:endParaRPr lang="en-US" sz="1050" dirty="0"/>
          </a:p>
        </p:txBody>
      </p:sp>
      <p:sp>
        <p:nvSpPr>
          <p:cNvPr id="58" name="Text 12"/>
          <p:cNvSpPr/>
          <p:nvPr/>
        </p:nvSpPr>
        <p:spPr>
          <a:xfrm>
            <a:off x="5495925" y="3657600"/>
            <a:ext cx="29375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Superior a la media</a:t>
            </a:r>
            <a:endParaRPr lang="en-US" sz="1050" dirty="0"/>
          </a:p>
        </p:txBody>
      </p:sp>
      <p:sp>
        <p:nvSpPr>
          <p:cNvPr id="59" name="Text 13"/>
          <p:cNvSpPr/>
          <p:nvPr/>
        </p:nvSpPr>
        <p:spPr>
          <a:xfrm>
            <a:off x="8039100" y="1600200"/>
            <a:ext cx="25254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Ventas por Provincias</a:t>
            </a:r>
            <a:endParaRPr lang="en-US" sz="1350" dirty="0"/>
          </a:p>
        </p:txBody>
      </p:sp>
      <p:sp>
        <p:nvSpPr>
          <p:cNvPr id="60" name="Text 14"/>
          <p:cNvSpPr/>
          <p:nvPr/>
        </p:nvSpPr>
        <p:spPr>
          <a:xfrm>
            <a:off x="8181975" y="3657600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Santiago destaca</a:t>
            </a:r>
            <a:endParaRPr lang="en-US" sz="1050" dirty="0"/>
          </a:p>
        </p:txBody>
      </p:sp>
      <p:sp>
        <p:nvSpPr>
          <p:cNvPr id="61" name="Text 15"/>
          <p:cNvSpPr/>
          <p:nvPr/>
        </p:nvSpPr>
        <p:spPr>
          <a:xfrm>
            <a:off x="800100" y="4114800"/>
            <a:ext cx="4043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Medidas Clave y Recomendaciones</a:t>
            </a:r>
            <a:endParaRPr lang="en-US" sz="1350" dirty="0"/>
          </a:p>
        </p:txBody>
      </p:sp>
      <p:sp>
        <p:nvSpPr>
          <p:cNvPr id="62" name="Text 16"/>
          <p:cNvSpPr/>
          <p:nvPr/>
        </p:nvSpPr>
        <p:spPr>
          <a:xfrm>
            <a:off x="876300" y="4495800"/>
            <a:ext cx="33889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Índice de Retención</a:t>
            </a:r>
            <a:endParaRPr lang="en-US" sz="1050" dirty="0"/>
          </a:p>
        </p:txBody>
      </p:sp>
      <p:sp>
        <p:nvSpPr>
          <p:cNvPr id="63" name="Text 17"/>
          <p:cNvSpPr/>
          <p:nvPr/>
        </p:nvSpPr>
        <p:spPr>
          <a:xfrm>
            <a:off x="876300" y="4724400"/>
            <a:ext cx="95172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82.3%</a:t>
            </a:r>
            <a:endParaRPr lang="en-US" sz="1800" dirty="0"/>
          </a:p>
        </p:txBody>
      </p:sp>
      <p:sp>
        <p:nvSpPr>
          <p:cNvPr id="64" name="Text 18"/>
          <p:cNvSpPr/>
          <p:nvPr/>
        </p:nvSpPr>
        <p:spPr>
          <a:xfrm>
            <a:off x="3967163" y="4495800"/>
            <a:ext cx="28241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NPS</a:t>
            </a:r>
            <a:endParaRPr lang="en-US" sz="1050" dirty="0"/>
          </a:p>
        </p:txBody>
      </p:sp>
      <p:sp>
        <p:nvSpPr>
          <p:cNvPr id="65" name="Text 19"/>
          <p:cNvSpPr/>
          <p:nvPr/>
        </p:nvSpPr>
        <p:spPr>
          <a:xfrm>
            <a:off x="3967163" y="4724400"/>
            <a:ext cx="38183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42</a:t>
            </a:r>
            <a:endParaRPr lang="en-US" sz="1800" dirty="0"/>
          </a:p>
        </p:txBody>
      </p:sp>
      <p:sp>
        <p:nvSpPr>
          <p:cNvPr id="66" name="Text 20"/>
          <p:cNvSpPr/>
          <p:nvPr/>
        </p:nvSpPr>
        <p:spPr>
          <a:xfrm>
            <a:off x="876300" y="5295900"/>
            <a:ext cx="28241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Estrategias</a:t>
            </a:r>
            <a:endParaRPr lang="en-US" sz="1050" dirty="0"/>
          </a:p>
        </p:txBody>
      </p:sp>
      <p:sp>
        <p:nvSpPr>
          <p:cNvPr id="67" name="Text 21"/>
          <p:cNvSpPr/>
          <p:nvPr/>
        </p:nvSpPr>
        <p:spPr>
          <a:xfrm>
            <a:off x="828675" y="5524500"/>
            <a:ext cx="361759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Descuentos por volumen</a:t>
            </a:r>
            <a:endParaRPr lang="en-US" sz="900" dirty="0"/>
          </a:p>
        </p:txBody>
      </p:sp>
      <p:sp>
        <p:nvSpPr>
          <p:cNvPr id="68" name="Text 22"/>
          <p:cNvSpPr/>
          <p:nvPr/>
        </p:nvSpPr>
        <p:spPr>
          <a:xfrm>
            <a:off x="838200" y="5715000"/>
            <a:ext cx="301466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Programas fidelidad</a:t>
            </a:r>
            <a:endParaRPr lang="en-US" sz="900" dirty="0"/>
          </a:p>
        </p:txBody>
      </p:sp>
      <p:sp>
        <p:nvSpPr>
          <p:cNvPr id="69" name="Text 23"/>
          <p:cNvSpPr/>
          <p:nvPr/>
        </p:nvSpPr>
        <p:spPr>
          <a:xfrm>
            <a:off x="3967163" y="5295900"/>
            <a:ext cx="28241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Proyecciones</a:t>
            </a:r>
            <a:endParaRPr lang="en-US" sz="1050" dirty="0"/>
          </a:p>
        </p:txBody>
      </p:sp>
      <p:sp>
        <p:nvSpPr>
          <p:cNvPr id="70" name="Text 24"/>
          <p:cNvSpPr/>
          <p:nvPr/>
        </p:nvSpPr>
        <p:spPr>
          <a:xfrm>
            <a:off x="3967163" y="5524500"/>
            <a:ext cx="5797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+5%</a:t>
            </a:r>
            <a:endParaRPr lang="en-US" sz="1500" dirty="0"/>
          </a:p>
        </p:txBody>
      </p:sp>
      <p:sp>
        <p:nvSpPr>
          <p:cNvPr id="71" name="Text 25"/>
          <p:cNvSpPr/>
          <p:nvPr/>
        </p:nvSpPr>
        <p:spPr>
          <a:xfrm>
            <a:off x="7134225" y="4114800"/>
            <a:ext cx="282303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Clasificación de Clientes</a:t>
            </a:r>
            <a:endParaRPr lang="en-US" sz="1350" dirty="0"/>
          </a:p>
        </p:txBody>
      </p:sp>
      <p:sp>
        <p:nvSpPr>
          <p:cNvPr id="72" name="Text 26"/>
          <p:cNvSpPr/>
          <p:nvPr/>
        </p:nvSpPr>
        <p:spPr>
          <a:xfrm>
            <a:off x="7590383" y="5048250"/>
            <a:ext cx="5472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42%</a:t>
            </a:r>
            <a:endParaRPr lang="en-US" sz="1500" dirty="0"/>
          </a:p>
        </p:txBody>
      </p:sp>
      <p:sp>
        <p:nvSpPr>
          <p:cNvPr id="73" name="Text 27"/>
          <p:cNvSpPr/>
          <p:nvPr/>
        </p:nvSpPr>
        <p:spPr>
          <a:xfrm>
            <a:off x="7600146" y="5353050"/>
            <a:ext cx="43648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Leales</a:t>
            </a:r>
            <a:endParaRPr lang="en-US" sz="900" dirty="0"/>
          </a:p>
        </p:txBody>
      </p:sp>
      <p:sp>
        <p:nvSpPr>
          <p:cNvPr id="74" name="Text 28"/>
          <p:cNvSpPr/>
          <p:nvPr/>
        </p:nvSpPr>
        <p:spPr>
          <a:xfrm>
            <a:off x="9034909" y="5048250"/>
            <a:ext cx="5472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35%</a:t>
            </a:r>
            <a:endParaRPr lang="en-US" sz="1500" dirty="0"/>
          </a:p>
        </p:txBody>
      </p:sp>
      <p:sp>
        <p:nvSpPr>
          <p:cNvPr id="75" name="Text 29"/>
          <p:cNvSpPr/>
          <p:nvPr/>
        </p:nvSpPr>
        <p:spPr>
          <a:xfrm>
            <a:off x="8943588" y="5353050"/>
            <a:ext cx="63865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 riesgo</a:t>
            </a:r>
            <a:endParaRPr lang="en-US" sz="900" dirty="0"/>
          </a:p>
        </p:txBody>
      </p:sp>
      <p:sp>
        <p:nvSpPr>
          <p:cNvPr id="76" name="Text 30"/>
          <p:cNvSpPr/>
          <p:nvPr/>
        </p:nvSpPr>
        <p:spPr>
          <a:xfrm>
            <a:off x="10479584" y="5048250"/>
            <a:ext cx="5472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23%</a:t>
            </a:r>
            <a:endParaRPr lang="en-US" sz="1500" dirty="0"/>
          </a:p>
        </p:txBody>
      </p:sp>
      <p:sp>
        <p:nvSpPr>
          <p:cNvPr id="77" name="Text 31"/>
          <p:cNvSpPr/>
          <p:nvPr/>
        </p:nvSpPr>
        <p:spPr>
          <a:xfrm>
            <a:off x="10415751" y="5353050"/>
            <a:ext cx="58382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Pérdidos</a:t>
            </a:r>
            <a:endParaRPr lang="en-US" sz="900" dirty="0"/>
          </a:p>
        </p:txBody>
      </p:sp>
      <p:sp>
        <p:nvSpPr>
          <p:cNvPr id="78" name="Text 32"/>
          <p:cNvSpPr/>
          <p:nvPr/>
        </p:nvSpPr>
        <p:spPr>
          <a:xfrm>
            <a:off x="7305675" y="6172200"/>
            <a:ext cx="425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Análisis de abandono</a:t>
            </a:r>
            <a:endParaRPr lang="en-US" sz="1050" dirty="0"/>
          </a:p>
        </p:txBody>
      </p:sp>
      <p:sp>
        <p:nvSpPr>
          <p:cNvPr id="79" name="Text 33"/>
          <p:cNvSpPr/>
          <p:nvPr/>
        </p:nvSpPr>
        <p:spPr>
          <a:xfrm>
            <a:off x="11274921" y="6438900"/>
            <a:ext cx="6432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 / 15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811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00200"/>
            <a:ext cx="5372100" cy="1028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7526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18669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781300"/>
            <a:ext cx="5372100" cy="1028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9337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" y="3048000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962400"/>
            <a:ext cx="5372100" cy="12573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411480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350" y="422910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1181100"/>
            <a:ext cx="171450" cy="228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1600200"/>
            <a:ext cx="5372100" cy="1028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17526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18669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2781300"/>
            <a:ext cx="5372100" cy="1028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293370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57950" y="3048000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300" y="3962400"/>
            <a:ext cx="5372100" cy="1028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4114800"/>
            <a:ext cx="381000" cy="3810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57950" y="4229100"/>
            <a:ext cx="1905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600" y="5448300"/>
            <a:ext cx="10972800" cy="8763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5648325"/>
            <a:ext cx="171450" cy="1714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2000" y="59817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68701" y="59817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75550" y="5981700"/>
            <a:ext cx="152400" cy="152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Conclusiones y Recomendaciones Estratégicas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952500" y="1143000"/>
            <a:ext cx="64465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Hallazgos Principales</a:t>
            </a:r>
            <a:endParaRPr lang="en-US" sz="1800" dirty="0"/>
          </a:p>
        </p:txBody>
      </p:sp>
      <p:sp>
        <p:nvSpPr>
          <p:cNvPr id="32" name="Text 2"/>
          <p:cNvSpPr/>
          <p:nvPr/>
        </p:nvSpPr>
        <p:spPr>
          <a:xfrm>
            <a:off x="1257300" y="175260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Declive de Ventas</a:t>
            </a:r>
            <a:endParaRPr lang="en-US" sz="1350" dirty="0"/>
          </a:p>
        </p:txBody>
      </p:sp>
      <p:sp>
        <p:nvSpPr>
          <p:cNvPr id="33" name="Text 3"/>
          <p:cNvSpPr/>
          <p:nvPr/>
        </p:nvSpPr>
        <p:spPr>
          <a:xfrm>
            <a:off x="1257300" y="2019300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muestra una tendencia descendente en las ventas desde enero, con mayor impacto en los meses de verano.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1257300" y="293370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Alta Tasa de Abandono</a:t>
            </a:r>
            <a:endParaRPr lang="en-US" sz="1350" dirty="0"/>
          </a:p>
        </p:txBody>
      </p:sp>
      <p:sp>
        <p:nvSpPr>
          <p:cNvPr id="35" name="Text 5"/>
          <p:cNvSpPr/>
          <p:nvPr/>
        </p:nvSpPr>
        <p:spPr>
          <a:xfrm>
            <a:off x="1257300" y="3200400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registrados con alta probabilidad de abandono, especialmente en segmentos de clientes frecuentes.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1257300" y="4114800"/>
            <a:ext cx="548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Distribución Geográfica</a:t>
            </a:r>
            <a:endParaRPr lang="en-US" sz="1350" dirty="0"/>
          </a:p>
        </p:txBody>
      </p:sp>
      <p:sp>
        <p:nvSpPr>
          <p:cNvPr id="37" name="Text 7"/>
          <p:cNvSpPr/>
          <p:nvPr/>
        </p:nvSpPr>
        <p:spPr>
          <a:xfrm>
            <a:off x="1257300" y="4381500"/>
            <a:ext cx="4572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Ventas concentradas en ciertas provincias, con oportunidades de crecimiento en regiones subrepresentadas.</a:t>
            </a:r>
            <a:endParaRPr lang="en-US" sz="1200" dirty="0"/>
          </a:p>
        </p:txBody>
      </p:sp>
      <p:sp>
        <p:nvSpPr>
          <p:cNvPr id="38" name="Text 8"/>
          <p:cNvSpPr/>
          <p:nvPr/>
        </p:nvSpPr>
        <p:spPr>
          <a:xfrm>
            <a:off x="6496050" y="1143000"/>
            <a:ext cx="64465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Recomendaciones Estratégicas</a:t>
            </a:r>
            <a:endParaRPr lang="en-US" sz="1800" dirty="0"/>
          </a:p>
        </p:txBody>
      </p:sp>
      <p:sp>
        <p:nvSpPr>
          <p:cNvPr id="39" name="Text 9"/>
          <p:cNvSpPr/>
          <p:nvPr/>
        </p:nvSpPr>
        <p:spPr>
          <a:xfrm>
            <a:off x="6858000" y="175260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Estrategias de Precios</a:t>
            </a:r>
            <a:endParaRPr lang="en-US" sz="1350" dirty="0"/>
          </a:p>
        </p:txBody>
      </p:sp>
      <p:sp>
        <p:nvSpPr>
          <p:cNvPr id="40" name="Text 10"/>
          <p:cNvSpPr/>
          <p:nvPr/>
        </p:nvSpPr>
        <p:spPr>
          <a:xfrm>
            <a:off x="6858000" y="2019300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Implementar descuentos por volumen y promociones estacionales para impulsar las ventas en verano.</a:t>
            </a:r>
            <a:endParaRPr lang="en-US" sz="1200" dirty="0"/>
          </a:p>
        </p:txBody>
      </p:sp>
      <p:sp>
        <p:nvSpPr>
          <p:cNvPr id="41" name="Text 11"/>
          <p:cNvSpPr/>
          <p:nvPr/>
        </p:nvSpPr>
        <p:spPr>
          <a:xfrm>
            <a:off x="6858000" y="2933700"/>
            <a:ext cx="548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Programas de Fidelización</a:t>
            </a:r>
            <a:endParaRPr lang="en-US" sz="1350" dirty="0"/>
          </a:p>
        </p:txBody>
      </p:sp>
      <p:sp>
        <p:nvSpPr>
          <p:cNvPr id="42" name="Text 12"/>
          <p:cNvSpPr/>
          <p:nvPr/>
        </p:nvSpPr>
        <p:spPr>
          <a:xfrm>
            <a:off x="6858000" y="3200400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Desarrollar incentivos para clientes frecuentes y estrategias de retención para reducir abandono.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6858000" y="411480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Expansión Geográfica</a:t>
            </a:r>
            <a:endParaRPr lang="en-US" sz="1350" dirty="0"/>
          </a:p>
        </p:txBody>
      </p:sp>
      <p:sp>
        <p:nvSpPr>
          <p:cNvPr id="44" name="Text 14"/>
          <p:cNvSpPr/>
          <p:nvPr/>
        </p:nvSpPr>
        <p:spPr>
          <a:xfrm>
            <a:off x="6858000" y="4381500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Identificar nuevas ubicaciones para tiendas y optimizar la logística para cubrir regiones subrepresentadas.</a:t>
            </a:r>
            <a:endParaRPr lang="en-US" sz="1200" dirty="0"/>
          </a:p>
        </p:txBody>
      </p:sp>
      <p:sp>
        <p:nvSpPr>
          <p:cNvPr id="45" name="Text 15"/>
          <p:cNvSpPr/>
          <p:nvPr/>
        </p:nvSpPr>
        <p:spPr>
          <a:xfrm>
            <a:off x="1009650" y="5600700"/>
            <a:ext cx="1066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Plan de Acción Inmediato</a:t>
            </a:r>
            <a:endParaRPr lang="en-US" sz="1350" dirty="0"/>
          </a:p>
        </p:txBody>
      </p:sp>
      <p:sp>
        <p:nvSpPr>
          <p:cNvPr id="46" name="Text 16"/>
          <p:cNvSpPr/>
          <p:nvPr/>
        </p:nvSpPr>
        <p:spPr>
          <a:xfrm>
            <a:off x="990600" y="5943600"/>
            <a:ext cx="27433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Revisar y optimizar inventario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4597301" y="5943600"/>
            <a:ext cx="34540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Implementar promociones semanales</a:t>
            </a:r>
            <a:endParaRPr lang="en-US" sz="1200" dirty="0"/>
          </a:p>
        </p:txBody>
      </p:sp>
      <p:sp>
        <p:nvSpPr>
          <p:cNvPr id="48" name="Text 18"/>
          <p:cNvSpPr/>
          <p:nvPr/>
        </p:nvSpPr>
        <p:spPr>
          <a:xfrm>
            <a:off x="8204150" y="5943600"/>
            <a:ext cx="23676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Capacitación del personal</a:t>
            </a:r>
            <a:endParaRPr lang="en-US" sz="1200" dirty="0"/>
          </a:p>
        </p:txBody>
      </p:sp>
      <p:sp>
        <p:nvSpPr>
          <p:cNvPr id="49" name="Text 19"/>
          <p:cNvSpPr/>
          <p:nvPr/>
        </p:nvSpPr>
        <p:spPr>
          <a:xfrm>
            <a:off x="11274921" y="6438900"/>
            <a:ext cx="6432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/ 15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43000"/>
            <a:ext cx="3505200" cy="3390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390650"/>
            <a:ext cx="447675" cy="49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504950"/>
            <a:ext cx="219075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7813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3528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39243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1143000"/>
            <a:ext cx="3505200" cy="3390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1390650"/>
            <a:ext cx="400050" cy="4953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8200" y="1504950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900" y="220980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3900" y="3124200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900" y="36957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7200" y="1143000"/>
            <a:ext cx="3505200" cy="33909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7700" y="1390650"/>
            <a:ext cx="447675" cy="4953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1504950"/>
            <a:ext cx="219075" cy="266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67700" y="2209800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67700" y="278130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67700" y="33528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67700" y="39243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4838700"/>
            <a:ext cx="10972800" cy="8382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" y="5124450"/>
            <a:ext cx="142875" cy="2667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Configuración del Proyecto Power BI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1362075" y="1333500"/>
            <a:ext cx="2562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Estructura del Proyecto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914400" y="2171700"/>
            <a:ext cx="3009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Creación de carpetas para organización de objetos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1066800" y="27432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Tablas de datos principales y de soporte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1066800" y="33147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Visualizaciones y páginas del informe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1104900" y="388620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Archivos de código para medidas y columnas calculadas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5048250" y="1333500"/>
            <a:ext cx="26098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Importación de Datos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4762500" y="2171700"/>
            <a:ext cx="289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Conectores para fuentes de datos diversas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4648200" y="2743200"/>
            <a:ext cx="32445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Transformación y limpieza de datos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4838700" y="308610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Establecimiento de relaciones entre tablas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4800600" y="36576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Implementación de seguridad de datos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8829675" y="1333500"/>
            <a:ext cx="2562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Configuración del Modelo</a:t>
            </a:r>
            <a:endParaRPr lang="en-US" sz="1800" dirty="0"/>
          </a:p>
        </p:txBody>
      </p:sp>
      <p:sp>
        <p:nvSpPr>
          <p:cNvPr id="38" name="Text 12"/>
          <p:cNvSpPr/>
          <p:nvPr/>
        </p:nvSpPr>
        <p:spPr>
          <a:xfrm>
            <a:off x="8553450" y="2171700"/>
            <a:ext cx="2838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Organización del modelo de datos relacional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496300" y="2743200"/>
            <a:ext cx="289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Creación de columnas calculadas y medidas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8534400" y="33147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Implementación de tabla de calendario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8534400" y="3886200"/>
            <a:ext cx="3065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Validación de integridad de datos</a:t>
            </a:r>
            <a:endParaRPr lang="en-US" sz="1200" dirty="0"/>
          </a:p>
        </p:txBody>
      </p:sp>
      <p:sp>
        <p:nvSpPr>
          <p:cNvPr id="42" name="Text 16"/>
          <p:cNvSpPr/>
          <p:nvPr/>
        </p:nvSpPr>
        <p:spPr>
          <a:xfrm>
            <a:off x="1019175" y="4991100"/>
            <a:ext cx="104108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Configurar correctamente el proyecto Power BI es fundamental para obtener resultados precisos y confiables en el análisis de ventas del Mini Market Aurelion.</a:t>
            </a:r>
            <a:endParaRPr lang="en-US" sz="1350" dirty="0"/>
          </a:p>
        </p:txBody>
      </p:sp>
      <p:sp>
        <p:nvSpPr>
          <p:cNvPr id="43" name="Text 17"/>
          <p:cNvSpPr/>
          <p:nvPr/>
        </p:nvSpPr>
        <p:spPr>
          <a:xfrm>
            <a:off x="11371808" y="64389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15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66800"/>
            <a:ext cx="3505200" cy="426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314450"/>
            <a:ext cx="400050" cy="49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428750"/>
            <a:ext cx="171450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0574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6289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32004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7719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43434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066800"/>
            <a:ext cx="3505200" cy="4267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900" y="1314450"/>
            <a:ext cx="466725" cy="495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8200" y="1428750"/>
            <a:ext cx="238125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900" y="2286000"/>
            <a:ext cx="3124200" cy="8001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3900" y="3467100"/>
            <a:ext cx="3124200" cy="4191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3900" y="4000500"/>
            <a:ext cx="3124200" cy="609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3900" y="4724400"/>
            <a:ext cx="3124200" cy="4191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7200" y="1066800"/>
            <a:ext cx="3505200" cy="4267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67700" y="1314450"/>
            <a:ext cx="419100" cy="4953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1428750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67700" y="20574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67700" y="2628900"/>
            <a:ext cx="123825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7700" y="32004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67700" y="37719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67700" y="4343400"/>
            <a:ext cx="13335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9600" y="5562600"/>
            <a:ext cx="10972800" cy="8382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2000" y="5848350"/>
            <a:ext cx="142875" cy="2667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Tabla de Calendario - Implementación DAX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1314450" y="1257300"/>
            <a:ext cx="26098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Propósito y Beneficios</a:t>
            </a:r>
            <a:endParaRPr lang="en-US" sz="1800" dirty="0"/>
          </a:p>
        </p:txBody>
      </p:sp>
      <p:sp>
        <p:nvSpPr>
          <p:cNvPr id="32" name="Text 2"/>
          <p:cNvSpPr/>
          <p:nvPr/>
        </p:nvSpPr>
        <p:spPr>
          <a:xfrm>
            <a:off x="1066800" y="20193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Facilita el análisis temporal de las ventas</a:t>
            </a:r>
            <a:endParaRPr lang="en-US" sz="1200" dirty="0"/>
          </a:p>
        </p:txBody>
      </p:sp>
      <p:sp>
        <p:nvSpPr>
          <p:cNvPr id="33" name="Text 3"/>
          <p:cNvSpPr/>
          <p:nvPr/>
        </p:nvSpPr>
        <p:spPr>
          <a:xfrm>
            <a:off x="1066800" y="25908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Permite segmentar períodos de ventas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1066800" y="31623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Proporciona una base para medidas calculadas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1066800" y="37338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Mejora la navegación y filtrado por fechas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1066800" y="43053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Permite comparaciones entre períodos</a:t>
            </a:r>
            <a:endParaRPr lang="en-US" sz="1200" dirty="0"/>
          </a:p>
        </p:txBody>
      </p:sp>
      <p:sp>
        <p:nvSpPr>
          <p:cNvPr id="37" name="Text 7"/>
          <p:cNvSpPr/>
          <p:nvPr/>
        </p:nvSpPr>
        <p:spPr>
          <a:xfrm>
            <a:off x="5114925" y="1257300"/>
            <a:ext cx="25431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Implementación DAX</a:t>
            </a:r>
            <a:endParaRPr lang="en-US" sz="1800" dirty="0"/>
          </a:p>
        </p:txBody>
      </p:sp>
      <p:sp>
        <p:nvSpPr>
          <p:cNvPr id="38" name="Text 8"/>
          <p:cNvSpPr/>
          <p:nvPr/>
        </p:nvSpPr>
        <p:spPr>
          <a:xfrm>
            <a:off x="4533900" y="2019300"/>
            <a:ext cx="37490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Crear tabla de calendario:</a:t>
            </a:r>
            <a:endParaRPr lang="en-US" sz="1050" dirty="0"/>
          </a:p>
        </p:txBody>
      </p:sp>
      <p:sp>
        <p:nvSpPr>
          <p:cNvPr id="39" name="Text 9"/>
          <p:cNvSpPr/>
          <p:nvPr/>
        </p:nvSpPr>
        <p:spPr>
          <a:xfrm>
            <a:off x="4648200" y="2286000"/>
            <a:ext cx="31242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Calendario = CALENDARIO(DATE(2024,1,1), DATE(2024,12,31))</a:t>
            </a:r>
            <a:endParaRPr lang="en-US" sz="1050" dirty="0"/>
          </a:p>
        </p:txBody>
      </p:sp>
      <p:sp>
        <p:nvSpPr>
          <p:cNvPr id="40" name="Text 10"/>
          <p:cNvSpPr/>
          <p:nvPr/>
        </p:nvSpPr>
        <p:spPr>
          <a:xfrm>
            <a:off x="4533900" y="3200400"/>
            <a:ext cx="37490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Columnas calculadas comunes:</a:t>
            </a:r>
            <a:endParaRPr lang="en-US" sz="1050" dirty="0"/>
          </a:p>
        </p:txBody>
      </p:sp>
      <p:sp>
        <p:nvSpPr>
          <p:cNvPr id="41" name="Text 11"/>
          <p:cNvSpPr/>
          <p:nvPr/>
        </p:nvSpPr>
        <p:spPr>
          <a:xfrm>
            <a:off x="4648200" y="3467100"/>
            <a:ext cx="374904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Año = YEAR('Calendario'[Fecha])</a:t>
            </a:r>
            <a:endParaRPr lang="en-US" sz="1050" dirty="0"/>
          </a:p>
        </p:txBody>
      </p:sp>
      <p:sp>
        <p:nvSpPr>
          <p:cNvPr id="42" name="Text 12"/>
          <p:cNvSpPr/>
          <p:nvPr/>
        </p:nvSpPr>
        <p:spPr>
          <a:xfrm>
            <a:off x="4648200" y="4000500"/>
            <a:ext cx="3124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Trimestre = "T" &amp; QUARTER('Calendario'[Fecha])</a:t>
            </a:r>
            <a:endParaRPr lang="en-US" sz="1050" dirty="0"/>
          </a:p>
        </p:txBody>
      </p:sp>
      <p:sp>
        <p:nvSpPr>
          <p:cNvPr id="43" name="Text 13"/>
          <p:cNvSpPr/>
          <p:nvPr/>
        </p:nvSpPr>
        <p:spPr>
          <a:xfrm>
            <a:off x="4648200" y="4724400"/>
            <a:ext cx="374904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Mes = MONTH('Calendario'[Fecha])</a:t>
            </a:r>
            <a:endParaRPr lang="en-US" sz="1050" dirty="0"/>
          </a:p>
        </p:txBody>
      </p:sp>
      <p:sp>
        <p:nvSpPr>
          <p:cNvPr id="44" name="Text 14"/>
          <p:cNvSpPr/>
          <p:nvPr/>
        </p:nvSpPr>
        <p:spPr>
          <a:xfrm>
            <a:off x="8801100" y="1257300"/>
            <a:ext cx="2590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Aplicaciones Analíticas</a:t>
            </a:r>
            <a:endParaRPr lang="en-US" sz="1800" dirty="0"/>
          </a:p>
        </p:txBody>
      </p:sp>
      <p:sp>
        <p:nvSpPr>
          <p:cNvPr id="45" name="Text 15"/>
          <p:cNvSpPr/>
          <p:nvPr/>
        </p:nvSpPr>
        <p:spPr>
          <a:xfrm>
            <a:off x="8534400" y="20193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de tendencias mensuales y anuales</a:t>
            </a:r>
            <a:endParaRPr lang="en-US" sz="1200" dirty="0"/>
          </a:p>
        </p:txBody>
      </p:sp>
      <p:sp>
        <p:nvSpPr>
          <p:cNvPr id="46" name="Text 16"/>
          <p:cNvSpPr/>
          <p:nvPr/>
        </p:nvSpPr>
        <p:spPr>
          <a:xfrm>
            <a:off x="8505825" y="2590800"/>
            <a:ext cx="2886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Cálculo de tasas de crecimiento intermensuales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8534400" y="31623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Segmentación por estaciones del año</a:t>
            </a:r>
            <a:endParaRPr lang="en-US" sz="1200" dirty="0"/>
          </a:p>
        </p:txBody>
      </p:sp>
      <p:sp>
        <p:nvSpPr>
          <p:cNvPr id="48" name="Text 18"/>
          <p:cNvSpPr/>
          <p:nvPr/>
        </p:nvSpPr>
        <p:spPr>
          <a:xfrm>
            <a:off x="8534400" y="373380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Comparación de períodos (2023 vs 2024)</a:t>
            </a:r>
            <a:endParaRPr lang="en-US" sz="1200" dirty="0"/>
          </a:p>
        </p:txBody>
      </p:sp>
      <p:sp>
        <p:nvSpPr>
          <p:cNvPr id="49" name="Text 19"/>
          <p:cNvSpPr/>
          <p:nvPr/>
        </p:nvSpPr>
        <p:spPr>
          <a:xfrm>
            <a:off x="8515350" y="4305300"/>
            <a:ext cx="2876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de efectividad de campañas por temporadas</a:t>
            </a:r>
            <a:endParaRPr lang="en-US" sz="1200" dirty="0"/>
          </a:p>
        </p:txBody>
      </p:sp>
      <p:sp>
        <p:nvSpPr>
          <p:cNvPr id="50" name="Text 20"/>
          <p:cNvSpPr/>
          <p:nvPr/>
        </p:nvSpPr>
        <p:spPr>
          <a:xfrm>
            <a:off x="1019175" y="5715000"/>
            <a:ext cx="104108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 el análisis de ventas del Mini Market Aurelion, la tabla de calendario permite segmentar las ventas desde enero de 2024 y analizar cómo han bajado durante el año.</a:t>
            </a:r>
            <a:endParaRPr lang="en-US" sz="1350" dirty="0"/>
          </a:p>
        </p:txBody>
      </p:sp>
      <p:sp>
        <p:nvSpPr>
          <p:cNvPr id="51" name="Text 21"/>
          <p:cNvSpPr/>
          <p:nvPr/>
        </p:nvSpPr>
        <p:spPr>
          <a:xfrm>
            <a:off x="11371808" y="64389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15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66800"/>
            <a:ext cx="5372100" cy="4305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257300"/>
            <a:ext cx="371475" cy="49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371600"/>
            <a:ext cx="142875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286000"/>
            <a:ext cx="4991100" cy="1371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810000"/>
            <a:ext cx="4991100" cy="1371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066800"/>
            <a:ext cx="5372100" cy="4457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1257300"/>
            <a:ext cx="419100" cy="495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0" y="137160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2286000"/>
            <a:ext cx="4991100" cy="838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2438400"/>
            <a:ext cx="9525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2705100"/>
            <a:ext cx="47625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3238500"/>
            <a:ext cx="4991100" cy="990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3390900"/>
            <a:ext cx="123825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3657600"/>
            <a:ext cx="4762500" cy="457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4343400"/>
            <a:ext cx="4991100" cy="990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4495800"/>
            <a:ext cx="1905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15100" y="4762500"/>
            <a:ext cx="4762500" cy="4572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600" y="5753100"/>
            <a:ext cx="10972800" cy="4953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3900" y="5867400"/>
            <a:ext cx="142875" cy="2667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Columnas Calculadas y Medidas Principales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285875" y="1352550"/>
            <a:ext cx="32664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Columnas Calculadas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800100" y="1905000"/>
            <a:ext cx="5989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 categorizar clientes según su comportamiento de compra: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914400" y="2400300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CategoríaCliente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=</a:t>
            </a:r>
            <a:endParaRPr lang="en-US" sz="1050" dirty="0"/>
          </a:p>
        </p:txBody>
      </p:sp>
      <p:sp>
        <p:nvSpPr>
          <p:cNvPr id="28" name="Text 4"/>
          <p:cNvSpPr/>
          <p:nvPr/>
        </p:nvSpPr>
        <p:spPr>
          <a:xfrm>
            <a:off x="914400" y="2590800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SWITCH(TRUE(),</a:t>
            </a:r>
            <a:endParaRPr lang="en-US" sz="1050" dirty="0"/>
          </a:p>
        </p:txBody>
      </p:sp>
      <p:sp>
        <p:nvSpPr>
          <p:cNvPr id="29" name="Text 5"/>
          <p:cNvSpPr/>
          <p:nvPr/>
        </p:nvSpPr>
        <p:spPr>
          <a:xfrm>
            <a:off x="914400" y="2781300"/>
            <a:ext cx="571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DE047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[FrecuenciaCompras]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&gt; 10, "Premium",</a:t>
            </a:r>
            <a:endParaRPr lang="en-US" sz="1050" dirty="0"/>
          </a:p>
        </p:txBody>
      </p:sp>
      <p:sp>
        <p:nvSpPr>
          <p:cNvPr id="30" name="Text 6"/>
          <p:cNvSpPr/>
          <p:nvPr/>
        </p:nvSpPr>
        <p:spPr>
          <a:xfrm>
            <a:off x="914400" y="2971800"/>
            <a:ext cx="571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DE047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[FrecuenciaCompras]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&gt; 5, "Regular",</a:t>
            </a:r>
            <a:endParaRPr lang="en-US" sz="1050" dirty="0"/>
          </a:p>
        </p:txBody>
      </p:sp>
      <p:sp>
        <p:nvSpPr>
          <p:cNvPr id="31" name="Text 7"/>
          <p:cNvSpPr/>
          <p:nvPr/>
        </p:nvSpPr>
        <p:spPr>
          <a:xfrm>
            <a:off x="914400" y="3162300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TRUE(), "Occasional"</a:t>
            </a:r>
            <a:endParaRPr lang="en-US" sz="1050" dirty="0"/>
          </a:p>
        </p:txBody>
      </p:sp>
      <p:sp>
        <p:nvSpPr>
          <p:cNvPr id="32" name="Text 8"/>
          <p:cNvSpPr/>
          <p:nvPr/>
        </p:nvSpPr>
        <p:spPr>
          <a:xfrm>
            <a:off x="914400" y="3352800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1050" dirty="0"/>
          </a:p>
        </p:txBody>
      </p:sp>
      <p:sp>
        <p:nvSpPr>
          <p:cNvPr id="33" name="Text 9"/>
          <p:cNvSpPr/>
          <p:nvPr/>
        </p:nvSpPr>
        <p:spPr>
          <a:xfrm>
            <a:off x="914400" y="3924300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NivelAbandono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=</a:t>
            </a:r>
            <a:endParaRPr lang="en-US" sz="1050" dirty="0"/>
          </a:p>
        </p:txBody>
      </p:sp>
      <p:sp>
        <p:nvSpPr>
          <p:cNvPr id="34" name="Text 10"/>
          <p:cNvSpPr/>
          <p:nvPr/>
        </p:nvSpPr>
        <p:spPr>
          <a:xfrm>
            <a:off x="914400" y="4114800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SWITCH(TRUE(),</a:t>
            </a:r>
            <a:endParaRPr lang="en-US" sz="1050" dirty="0"/>
          </a:p>
        </p:txBody>
      </p:sp>
      <p:sp>
        <p:nvSpPr>
          <p:cNvPr id="35" name="Text 11"/>
          <p:cNvSpPr/>
          <p:nvPr/>
        </p:nvSpPr>
        <p:spPr>
          <a:xfrm>
            <a:off x="914400" y="4305300"/>
            <a:ext cx="571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DE047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[DíasDesdeÚltimaCompra]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&lt; 30, "Bajo",</a:t>
            </a:r>
            <a:endParaRPr lang="en-US" sz="1050" dirty="0"/>
          </a:p>
        </p:txBody>
      </p:sp>
      <p:sp>
        <p:nvSpPr>
          <p:cNvPr id="36" name="Text 12"/>
          <p:cNvSpPr/>
          <p:nvPr/>
        </p:nvSpPr>
        <p:spPr>
          <a:xfrm>
            <a:off x="914400" y="4495800"/>
            <a:ext cx="571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DE047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[DíasDesdeÚltimaCompra]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&lt; 90, "Medio",</a:t>
            </a:r>
            <a:endParaRPr lang="en-US" sz="1050" dirty="0"/>
          </a:p>
        </p:txBody>
      </p:sp>
      <p:sp>
        <p:nvSpPr>
          <p:cNvPr id="37" name="Text 13"/>
          <p:cNvSpPr/>
          <p:nvPr/>
        </p:nvSpPr>
        <p:spPr>
          <a:xfrm>
            <a:off x="914400" y="4686300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TRUE(), "Alto"</a:t>
            </a:r>
            <a:endParaRPr lang="en-US" sz="1050" dirty="0"/>
          </a:p>
        </p:txBody>
      </p:sp>
      <p:sp>
        <p:nvSpPr>
          <p:cNvPr id="38" name="Text 14"/>
          <p:cNvSpPr/>
          <p:nvPr/>
        </p:nvSpPr>
        <p:spPr>
          <a:xfrm>
            <a:off x="914400" y="4876800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1050" dirty="0"/>
          </a:p>
        </p:txBody>
      </p:sp>
      <p:sp>
        <p:nvSpPr>
          <p:cNvPr id="39" name="Text 15"/>
          <p:cNvSpPr/>
          <p:nvPr/>
        </p:nvSpPr>
        <p:spPr>
          <a:xfrm>
            <a:off x="6934200" y="1352550"/>
            <a:ext cx="204132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Medidas DAX</a:t>
            </a:r>
            <a:endParaRPr lang="en-US" sz="1800" dirty="0"/>
          </a:p>
        </p:txBody>
      </p:sp>
      <p:sp>
        <p:nvSpPr>
          <p:cNvPr id="40" name="Text 16"/>
          <p:cNvSpPr/>
          <p:nvPr/>
        </p:nvSpPr>
        <p:spPr>
          <a:xfrm>
            <a:off x="6400800" y="1905000"/>
            <a:ext cx="5989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Métricas clave para el análisis de ventas y retención: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6686550" y="2400300"/>
            <a:ext cx="11037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Total Ventas</a:t>
            </a:r>
            <a:endParaRPr lang="en-US" sz="1200" dirty="0"/>
          </a:p>
        </p:txBody>
      </p:sp>
      <p:sp>
        <p:nvSpPr>
          <p:cNvPr id="42" name="Text 18"/>
          <p:cNvSpPr/>
          <p:nvPr/>
        </p:nvSpPr>
        <p:spPr>
          <a:xfrm>
            <a:off x="6591300" y="2790825"/>
            <a:ext cx="181094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 SUM('Ventas'[Monto])</a:t>
            </a:r>
            <a:endParaRPr lang="en-US" sz="900" dirty="0"/>
          </a:p>
        </p:txBody>
      </p:sp>
      <p:sp>
        <p:nvSpPr>
          <p:cNvPr id="43" name="Text 19"/>
          <p:cNvSpPr/>
          <p:nvPr/>
        </p:nvSpPr>
        <p:spPr>
          <a:xfrm>
            <a:off x="6715125" y="3352800"/>
            <a:ext cx="16707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Tasa de Abandono</a:t>
            </a:r>
            <a:endParaRPr lang="en-US" sz="1200" dirty="0"/>
          </a:p>
        </p:txBody>
      </p:sp>
      <p:sp>
        <p:nvSpPr>
          <p:cNvPr id="44" name="Text 20"/>
          <p:cNvSpPr/>
          <p:nvPr/>
        </p:nvSpPr>
        <p:spPr>
          <a:xfrm>
            <a:off x="6591300" y="3657600"/>
            <a:ext cx="476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 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DIVIDE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COUNTROWS('Clientes' WHERE 'Clientes'[NivelAbandono] = "Alto")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 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COUNTROWS('Clientes')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900" dirty="0"/>
          </a:p>
        </p:txBody>
      </p:sp>
      <p:sp>
        <p:nvSpPr>
          <p:cNvPr id="45" name="Text 21"/>
          <p:cNvSpPr/>
          <p:nvPr/>
        </p:nvSpPr>
        <p:spPr>
          <a:xfrm>
            <a:off x="6781800" y="4457700"/>
            <a:ext cx="15185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Índice Retención</a:t>
            </a:r>
            <a:endParaRPr lang="en-US" sz="1200" dirty="0"/>
          </a:p>
        </p:txBody>
      </p:sp>
      <p:sp>
        <p:nvSpPr>
          <p:cNvPr id="46" name="Text 22"/>
          <p:cNvSpPr/>
          <p:nvPr/>
        </p:nvSpPr>
        <p:spPr>
          <a:xfrm>
            <a:off x="6591300" y="4762500"/>
            <a:ext cx="476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 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DIVIDE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COUNTROWS('Clientes' WHERE 'Clientes'[Estado] = "Activo")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 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3C5F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COUNTROWS('Clientes' WHERE 'Clientes'[Estado] = "Antiguo")</a:t>
            </a:r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900" dirty="0"/>
          </a:p>
        </p:txBody>
      </p:sp>
      <p:sp>
        <p:nvSpPr>
          <p:cNvPr id="47" name="Text 23"/>
          <p:cNvSpPr/>
          <p:nvPr/>
        </p:nvSpPr>
        <p:spPr>
          <a:xfrm>
            <a:off x="981075" y="5905500"/>
            <a:ext cx="119697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Las columnas calculadas y medidas DAX son fundamentales para personalizar el análisis según las necesidades específicas del Mini Market Aurelion.</a:t>
            </a:r>
            <a:endParaRPr lang="en-US" sz="1050" dirty="0"/>
          </a:p>
        </p:txBody>
      </p:sp>
      <p:sp>
        <p:nvSpPr>
          <p:cNvPr id="48" name="Text 24"/>
          <p:cNvSpPr/>
          <p:nvPr/>
        </p:nvSpPr>
        <p:spPr>
          <a:xfrm>
            <a:off x="11371808" y="64389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15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00200"/>
            <a:ext cx="109728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7145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384" y="17145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8182" y="17145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095500"/>
            <a:ext cx="5410200" cy="2133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2098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23241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2724150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299085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348615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2200" y="2095500"/>
            <a:ext cx="5410200" cy="2133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0" y="22098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1750" y="2324100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2700" y="272415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2700" y="299085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371475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4381500"/>
            <a:ext cx="5410200" cy="20955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3900" y="449580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" y="46101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501015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0100" y="5734050"/>
            <a:ext cx="1143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72200" y="4381500"/>
            <a:ext cx="5410200" cy="20955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86500" y="4495800"/>
            <a:ext cx="381000" cy="3810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46101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62700" y="5010150"/>
            <a:ext cx="11430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62700" y="5505450"/>
            <a:ext cx="1143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609600" y="3048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Tabla de Medidas Organizadas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609600" y="9525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Estructura organizada de todas las medidas DAX clasificadas por categorías para facilitar el análisis de datos del Mini Market Aurelion.</a:t>
            </a:r>
            <a:endParaRPr lang="en-US" sz="1350" dirty="0"/>
          </a:p>
        </p:txBody>
      </p:sp>
      <p:sp>
        <p:nvSpPr>
          <p:cNvPr id="33" name="Text 2"/>
          <p:cNvSpPr/>
          <p:nvPr/>
        </p:nvSpPr>
        <p:spPr>
          <a:xfrm>
            <a:off x="914400" y="1676400"/>
            <a:ext cx="2200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Nombre de la Medida</a:t>
            </a:r>
            <a:endParaRPr lang="en-US" sz="1200" dirty="0"/>
          </a:p>
        </p:txBody>
      </p:sp>
      <p:sp>
        <p:nvSpPr>
          <p:cNvPr id="34" name="Text 3"/>
          <p:cNvSpPr/>
          <p:nvPr/>
        </p:nvSpPr>
        <p:spPr>
          <a:xfrm>
            <a:off x="6059984" y="1676400"/>
            <a:ext cx="10019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Categoría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10244882" y="1676400"/>
            <a:ext cx="15134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Expresión DAX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1219200" y="2247900"/>
            <a:ext cx="105816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Ventas</a:t>
            </a:r>
            <a:endParaRPr lang="en-US" sz="1800" dirty="0"/>
          </a:p>
        </p:txBody>
      </p:sp>
      <p:sp>
        <p:nvSpPr>
          <p:cNvPr id="37" name="Text 6"/>
          <p:cNvSpPr/>
          <p:nvPr/>
        </p:nvSpPr>
        <p:spPr>
          <a:xfrm>
            <a:off x="990600" y="2667000"/>
            <a:ext cx="394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Total Ventas Netas = SUM('Ventas'[Monto])</a:t>
            </a:r>
            <a:endParaRPr lang="en-US" sz="1200" dirty="0"/>
          </a:p>
        </p:txBody>
      </p:sp>
      <p:sp>
        <p:nvSpPr>
          <p:cNvPr id="38" name="Text 7"/>
          <p:cNvSpPr/>
          <p:nvPr/>
        </p:nvSpPr>
        <p:spPr>
          <a:xfrm>
            <a:off x="990600" y="293370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Ventas por Provincia = CALCULATE(SUM('Ventas'[Monto]), VALUES('Ventas'[Provincia]))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990600" y="3429000"/>
            <a:ext cx="4914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Crecimiento Ventas = DIVIDE(SUM('Ventas'[Monto]), CALCULATE(SUM('Ventas'[Monto]), SAMEPERIODLASTYEAR('Calendario'[Fecha])))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6781800" y="2247900"/>
            <a:ext cx="125122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</a:t>
            </a:r>
            <a:endParaRPr lang="en-US" sz="1800" dirty="0"/>
          </a:p>
        </p:txBody>
      </p:sp>
      <p:sp>
        <p:nvSpPr>
          <p:cNvPr id="41" name="Text 10"/>
          <p:cNvSpPr/>
          <p:nvPr/>
        </p:nvSpPr>
        <p:spPr>
          <a:xfrm>
            <a:off x="6553200" y="2667000"/>
            <a:ext cx="50393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Total Clientes = DISTINCTCOUNT('Clientes'[ID_Cliente])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6553200" y="2933700"/>
            <a:ext cx="4914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Activos = CALCULATE(DISTINCTCOUNT('Clientes'[ID_Cliente]), 'Ventas'[Monto] &gt; 0)</a:t>
            </a:r>
            <a:endParaRPr lang="en-US" sz="1200" dirty="0"/>
          </a:p>
        </p:txBody>
      </p:sp>
      <p:sp>
        <p:nvSpPr>
          <p:cNvPr id="43" name="Text 12"/>
          <p:cNvSpPr/>
          <p:nvPr/>
        </p:nvSpPr>
        <p:spPr>
          <a:xfrm>
            <a:off x="6553200" y="365760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Probabilidad Abandono = CALCULATE(1 - AVERAGE('Clientes'[NPS]))</a:t>
            </a:r>
            <a:endParaRPr lang="en-US" sz="1200" dirty="0"/>
          </a:p>
        </p:txBody>
      </p:sp>
      <p:sp>
        <p:nvSpPr>
          <p:cNvPr id="44" name="Text 13"/>
          <p:cNvSpPr/>
          <p:nvPr/>
        </p:nvSpPr>
        <p:spPr>
          <a:xfrm>
            <a:off x="1219200" y="4533900"/>
            <a:ext cx="155019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Retención</a:t>
            </a:r>
            <a:endParaRPr lang="en-US" sz="1800" dirty="0"/>
          </a:p>
        </p:txBody>
      </p:sp>
      <p:sp>
        <p:nvSpPr>
          <p:cNvPr id="45" name="Text 14"/>
          <p:cNvSpPr/>
          <p:nvPr/>
        </p:nvSpPr>
        <p:spPr>
          <a:xfrm>
            <a:off x="990600" y="4953000"/>
            <a:ext cx="4914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Índice de Retención = DIVIDE(COUNTROWS('Clientes'), CALCULATE(COUNTROWS('Clientes'), SAMEPERIODLASTYEAR('Calendario'[Fecha])))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990600" y="5676900"/>
            <a:ext cx="4914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Retenidos = CALCULATE(DISTINCTCOUNT('Clientes'[ID_Cliente]), 'Ventas'[Monto] &gt; 0, 'Ventas'[Fecha] &gt; 'Calendario'[Fecha])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6781800" y="4533900"/>
            <a:ext cx="204204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Proyecciones</a:t>
            </a:r>
            <a:endParaRPr lang="en-US" sz="1800" dirty="0"/>
          </a:p>
        </p:txBody>
      </p:sp>
      <p:sp>
        <p:nvSpPr>
          <p:cNvPr id="48" name="Text 17"/>
          <p:cNvSpPr/>
          <p:nvPr/>
        </p:nvSpPr>
        <p:spPr>
          <a:xfrm>
            <a:off x="6553200" y="495300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Proyección Ventas = FORECAST.2D(SUM('Ventas'[Monto]), 'Calendario'[Fecha], 'Ventas'[Monto])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6553200" y="544830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Proyección Clientes = DISTINCTCOUNT('Clientes'[ID_Cliente]) * (1 + Tasa_Crecimiento)</a:t>
            </a:r>
            <a:endParaRPr lang="en-US" sz="1200" dirty="0"/>
          </a:p>
        </p:txBody>
      </p:sp>
      <p:sp>
        <p:nvSpPr>
          <p:cNvPr id="50" name="Text 19"/>
          <p:cNvSpPr/>
          <p:nvPr/>
        </p:nvSpPr>
        <p:spPr>
          <a:xfrm>
            <a:off x="11371808" y="64389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15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43000"/>
            <a:ext cx="6305550" cy="472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638300"/>
            <a:ext cx="6000750" cy="3048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659" y="487680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975" y="4876800"/>
            <a:ext cx="114300" cy="114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0" y="1143000"/>
            <a:ext cx="4438650" cy="1447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6150" y="1295400"/>
            <a:ext cx="1524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750" y="2743200"/>
            <a:ext cx="4438650" cy="1524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6150" y="2895600"/>
            <a:ext cx="1524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750" y="4419600"/>
            <a:ext cx="4438650" cy="1447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6150" y="4572000"/>
            <a:ext cx="2667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2350" y="4676775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6096000"/>
            <a:ext cx="10972800" cy="838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6381750"/>
            <a:ext cx="190500" cy="2667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Evolución de Ventas 2024 - Análisis de Declive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762000" y="1295400"/>
            <a:ext cx="7200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Evolución de Ventas por Mes (2024)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3034159" y="4838700"/>
            <a:ext cx="591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Declive</a:t>
            </a:r>
            <a:endParaRPr lang="en-US" sz="1050" dirty="0"/>
          </a:p>
        </p:txBody>
      </p:sp>
      <p:sp>
        <p:nvSpPr>
          <p:cNvPr id="21" name="Text 3"/>
          <p:cNvSpPr/>
          <p:nvPr/>
        </p:nvSpPr>
        <p:spPr>
          <a:xfrm>
            <a:off x="3946475" y="4838700"/>
            <a:ext cx="88153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Estabilidad</a:t>
            </a:r>
            <a:endParaRPr lang="en-US" sz="1050" dirty="0"/>
          </a:p>
        </p:txBody>
      </p:sp>
      <p:sp>
        <p:nvSpPr>
          <p:cNvPr id="22" name="Text 4"/>
          <p:cNvSpPr/>
          <p:nvPr/>
        </p:nvSpPr>
        <p:spPr>
          <a:xfrm>
            <a:off x="7562850" y="1352550"/>
            <a:ext cx="271194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Tendencia de Declive</a:t>
            </a:r>
            <a:endParaRPr lang="en-US" sz="1500" dirty="0"/>
          </a:p>
        </p:txBody>
      </p:sp>
      <p:sp>
        <p:nvSpPr>
          <p:cNvPr id="23" name="Text 5"/>
          <p:cNvSpPr/>
          <p:nvPr/>
        </p:nvSpPr>
        <p:spPr>
          <a:xfrm>
            <a:off x="7296150" y="1752600"/>
            <a:ext cx="41338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 observa una tendencia de declive constante desde enero hasta diciembre de 2024, con una caída del 35% en las ventas totales.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7562850" y="2952750"/>
            <a:ext cx="26715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Factores Potenciales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296150" y="3352800"/>
            <a:ext cx="4960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Aumento de la competencia local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7296150" y="3619500"/>
            <a:ext cx="4960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Cambios en los patrones de consumo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7296150" y="3886200"/>
            <a:ext cx="4960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Estacionalidad no manejada adecuadamente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7677150" y="4629150"/>
            <a:ext cx="185344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Inicial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7296150" y="5029200"/>
            <a:ext cx="41338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 declive es más pronunciado en los últimos meses, lo que sugiere que factores externos han afectado la operación de la tienda.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1066800" y="6248400"/>
            <a:ext cx="10363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 análisis detallado de la evolución de ventas revela áreas críticas que requieren intervención inmediata para revertir la tendencia de declive y recuperar la rentabilidad.</a:t>
            </a:r>
            <a:endParaRPr lang="en-US" sz="1350" dirty="0"/>
          </a:p>
        </p:txBody>
      </p:sp>
      <p:sp>
        <p:nvSpPr>
          <p:cNvPr id="31" name="Text 13"/>
          <p:cNvSpPr/>
          <p:nvPr/>
        </p:nvSpPr>
        <p:spPr>
          <a:xfrm>
            <a:off x="11371808" y="65151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15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29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429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66800"/>
            <a:ext cx="4438650" cy="3200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314450"/>
            <a:ext cx="371475" cy="49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428750"/>
            <a:ext cx="142875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590800"/>
            <a:ext cx="4057650" cy="762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495800"/>
            <a:ext cx="4438650" cy="1943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4743450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485775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54483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75310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605790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6850" y="1066800"/>
            <a:ext cx="6305550" cy="2971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7350" y="1676400"/>
            <a:ext cx="5886450" cy="1905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76850" y="4267200"/>
            <a:ext cx="3076575" cy="1447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29250" y="441960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29250" y="480060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29250" y="521970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05825" y="4267200"/>
            <a:ext cx="3076575" cy="1447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58225" y="4419600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58225" y="4800600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58225" y="502920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600" y="6591300"/>
            <a:ext cx="10972800" cy="838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6877050"/>
            <a:ext cx="142875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Tasa de Abandono de Clientes - Métricas Clave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1285875" y="1257300"/>
            <a:ext cx="35718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Cálculo de la Tasa de Abandono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800100" y="2019300"/>
            <a:ext cx="4057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tasa de abandono se calcula mediante la siguiente fórmula: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914400" y="2705100"/>
            <a:ext cx="38290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Tasa de Abandono = (Clientes que se marchan / Clientes totales) × 100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800100" y="3505200"/>
            <a:ext cx="40576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Donde los "Clientes que se marchan" son aquellos que dejan de comprar después de haber tenido al menos una compra.</a:t>
            </a:r>
            <a:endParaRPr lang="en-US" sz="1050" dirty="0"/>
          </a:p>
        </p:txBody>
      </p:sp>
      <p:sp>
        <p:nvSpPr>
          <p:cNvPr id="32" name="Text 5"/>
          <p:cNvSpPr/>
          <p:nvPr/>
        </p:nvSpPr>
        <p:spPr>
          <a:xfrm>
            <a:off x="1333500" y="4686300"/>
            <a:ext cx="35242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Segmentación por Períodos</a:t>
            </a:r>
            <a:endParaRPr lang="en-US" sz="1800" dirty="0"/>
          </a:p>
        </p:txBody>
      </p:sp>
      <p:sp>
        <p:nvSpPr>
          <p:cNvPr id="33" name="Text 6"/>
          <p:cNvSpPr/>
          <p:nvPr/>
        </p:nvSpPr>
        <p:spPr>
          <a:xfrm>
            <a:off x="1047750" y="5410200"/>
            <a:ext cx="40835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Mensual: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Análisis de tendencias mensuales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1047750" y="5715000"/>
            <a:ext cx="45207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Trimestral: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Evaluación de patrones estacionales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1047750" y="6019800"/>
            <a:ext cx="405247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Anual: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Comparación de tendencias anuales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5467350" y="1257300"/>
            <a:ext cx="71094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Visualización de Tendencias de Abandono</a:t>
            </a:r>
            <a:endParaRPr lang="en-US" sz="1800" dirty="0"/>
          </a:p>
        </p:txBody>
      </p:sp>
      <p:sp>
        <p:nvSpPr>
          <p:cNvPr id="37" name="Text 10"/>
          <p:cNvSpPr/>
          <p:nvPr/>
        </p:nvSpPr>
        <p:spPr>
          <a:xfrm>
            <a:off x="4874895" y="3657600"/>
            <a:ext cx="71094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Gráfico conceptual de tendencias de abandono (valores no representan datos reales)</a:t>
            </a:r>
            <a:endParaRPr lang="en-US" sz="1050" dirty="0"/>
          </a:p>
        </p:txBody>
      </p:sp>
      <p:sp>
        <p:nvSpPr>
          <p:cNvPr id="38" name="Text 11"/>
          <p:cNvSpPr/>
          <p:nvPr/>
        </p:nvSpPr>
        <p:spPr>
          <a:xfrm>
            <a:off x="5695950" y="4419600"/>
            <a:ext cx="19831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Patrones Críticos</a:t>
            </a:r>
            <a:endParaRPr lang="en-US" sz="1350" dirty="0"/>
          </a:p>
        </p:txBody>
      </p:sp>
      <p:sp>
        <p:nvSpPr>
          <p:cNvPr id="39" name="Text 12"/>
          <p:cNvSpPr/>
          <p:nvPr/>
        </p:nvSpPr>
        <p:spPr>
          <a:xfrm>
            <a:off x="5619750" y="4762500"/>
            <a:ext cx="25812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nuevos que se marchan pronto</a:t>
            </a:r>
            <a:endParaRPr lang="en-US" sz="1050" dirty="0"/>
          </a:p>
        </p:txBody>
      </p:sp>
      <p:sp>
        <p:nvSpPr>
          <p:cNvPr id="40" name="Text 13"/>
          <p:cNvSpPr/>
          <p:nvPr/>
        </p:nvSpPr>
        <p:spPr>
          <a:xfrm>
            <a:off x="5619750" y="5181600"/>
            <a:ext cx="25812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Clientes frecuentes con disminución de compras</a:t>
            </a:r>
            <a:endParaRPr lang="en-US" sz="1050" dirty="0"/>
          </a:p>
        </p:txBody>
      </p:sp>
      <p:sp>
        <p:nvSpPr>
          <p:cNvPr id="41" name="Text 14"/>
          <p:cNvSpPr/>
          <p:nvPr/>
        </p:nvSpPr>
        <p:spPr>
          <a:xfrm>
            <a:off x="8924925" y="4419600"/>
            <a:ext cx="17036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Métricas Clave</a:t>
            </a:r>
            <a:endParaRPr lang="en-US" sz="1350" dirty="0"/>
          </a:p>
        </p:txBody>
      </p:sp>
      <p:sp>
        <p:nvSpPr>
          <p:cNvPr id="42" name="Text 15"/>
          <p:cNvSpPr/>
          <p:nvPr/>
        </p:nvSpPr>
        <p:spPr>
          <a:xfrm>
            <a:off x="8848725" y="4762500"/>
            <a:ext cx="22613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Tasa de abandono promedio</a:t>
            </a:r>
            <a:endParaRPr lang="en-US" sz="1050" dirty="0"/>
          </a:p>
        </p:txBody>
      </p:sp>
      <p:sp>
        <p:nvSpPr>
          <p:cNvPr id="43" name="Text 16"/>
          <p:cNvSpPr/>
          <p:nvPr/>
        </p:nvSpPr>
        <p:spPr>
          <a:xfrm>
            <a:off x="8848725" y="4991100"/>
            <a:ext cx="24965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Periodo medio de permanencia</a:t>
            </a:r>
            <a:endParaRPr lang="en-US" sz="1050" dirty="0"/>
          </a:p>
        </p:txBody>
      </p:sp>
      <p:sp>
        <p:nvSpPr>
          <p:cNvPr id="44" name="Text 17"/>
          <p:cNvSpPr/>
          <p:nvPr/>
        </p:nvSpPr>
        <p:spPr>
          <a:xfrm>
            <a:off x="1019175" y="6743700"/>
            <a:ext cx="104108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 análisis adecuado de la tasa de abandono permite identificar oportunidades para mejorar la retención de clientes en el Mini Market Aurelion.</a:t>
            </a:r>
            <a:endParaRPr lang="en-US" sz="1350" dirty="0"/>
          </a:p>
        </p:txBody>
      </p:sp>
      <p:sp>
        <p:nvSpPr>
          <p:cNvPr id="45" name="Text 18"/>
          <p:cNvSpPr/>
          <p:nvPr/>
        </p:nvSpPr>
        <p:spPr>
          <a:xfrm>
            <a:off x="11371808" y="70104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15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19200"/>
            <a:ext cx="3505200" cy="426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409700"/>
            <a:ext cx="3124200" cy="723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466850"/>
            <a:ext cx="419100" cy="495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58115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3241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3276600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4229100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1219200"/>
            <a:ext cx="3505200" cy="4267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3900" y="1409700"/>
            <a:ext cx="3124200" cy="723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900" y="1466850"/>
            <a:ext cx="466725" cy="495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8200" y="1581150"/>
            <a:ext cx="238125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900" y="23241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3900" y="32766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3900" y="4229100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77200" y="1219200"/>
            <a:ext cx="3505200" cy="42672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67700" y="1409700"/>
            <a:ext cx="3124200" cy="10287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67700" y="1619250"/>
            <a:ext cx="466725" cy="4953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0" y="1733550"/>
            <a:ext cx="238125" cy="266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67700" y="26289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67700" y="3581400"/>
            <a:ext cx="17145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7700" y="4533900"/>
            <a:ext cx="1905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9600" y="5791200"/>
            <a:ext cx="10972800" cy="5715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2000" y="5943600"/>
            <a:ext cx="142875" cy="2667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Estrategias para Incrementar Ventas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1333500" y="1409700"/>
            <a:ext cx="2590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Recuperación de Ventas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1047750" y="2286000"/>
            <a:ext cx="34518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Promociones y Descuentos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1047750" y="2514600"/>
            <a:ext cx="2876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Implementar descuentos temporales y promociones para productos clave que muestren menor rotación.</a:t>
            </a:r>
            <a:endParaRPr lang="en-US" sz="1050" dirty="0"/>
          </a:p>
        </p:txBody>
      </p:sp>
      <p:sp>
        <p:nvSpPr>
          <p:cNvPr id="32" name="Text 4"/>
          <p:cNvSpPr/>
          <p:nvPr/>
        </p:nvSpPr>
        <p:spPr>
          <a:xfrm>
            <a:off x="1047750" y="3238500"/>
            <a:ext cx="34518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Campañas por Temporada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1047750" y="3467100"/>
            <a:ext cx="2876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Desarrollar estrategias específicas para estacionalidad, anticipándonos a picos y caídas.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1085850" y="4191000"/>
            <a:ext cx="3406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Revisión de Producto por Provincia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1085850" y="4419600"/>
            <a:ext cx="2838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Ajustar oferta según datos geográficos para maximizar ventas por región.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5114925" y="1409700"/>
            <a:ext cx="25431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Fidelización de Clientes</a:t>
            </a:r>
            <a:endParaRPr lang="en-US" sz="1800" dirty="0"/>
          </a:p>
        </p:txBody>
      </p:sp>
      <p:sp>
        <p:nvSpPr>
          <p:cNvPr id="37" name="Text 9"/>
          <p:cNvSpPr/>
          <p:nvPr/>
        </p:nvSpPr>
        <p:spPr>
          <a:xfrm>
            <a:off x="4762500" y="2286000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Programa de Lealtad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4762500" y="2514600"/>
            <a:ext cx="2895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Crear un sistema de puntos y beneficios para clientes frecuentes, basado en su historial de compras.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4800600" y="3238500"/>
            <a:ext cx="3429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Comunicación Personalizada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4800600" y="3467100"/>
            <a:ext cx="2857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Enviar recomendaciones y ofertas personalizadas según preferencias de compra.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4819650" y="4191000"/>
            <a:ext cx="3406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Mejorar la Experiencia</a:t>
            </a:r>
            <a:endParaRPr lang="en-US" sz="1200" dirty="0"/>
          </a:p>
        </p:txBody>
      </p:sp>
      <p:sp>
        <p:nvSpPr>
          <p:cNvPr id="42" name="Text 14"/>
          <p:cNvSpPr/>
          <p:nvPr/>
        </p:nvSpPr>
        <p:spPr>
          <a:xfrm>
            <a:off x="4819650" y="4419600"/>
            <a:ext cx="28384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Implementar cambios basados en la recomendación de clientes (NPS) para reducir abandono.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8848725" y="1409700"/>
            <a:ext cx="25431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Atracción de Nuevos Compradores</a:t>
            </a:r>
            <a:endParaRPr lang="en-US" sz="1800" dirty="0"/>
          </a:p>
        </p:txBody>
      </p:sp>
      <p:sp>
        <p:nvSpPr>
          <p:cNvPr id="44" name="Text 16"/>
          <p:cNvSpPr/>
          <p:nvPr/>
        </p:nvSpPr>
        <p:spPr>
          <a:xfrm>
            <a:off x="8534400" y="2590800"/>
            <a:ext cx="3429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Marketing Digital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8534400" y="2819400"/>
            <a:ext cx="2857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Desarrollar presencia en redes sociales y campañas online para llegar a nuevos clientes.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8553450" y="3543300"/>
            <a:ext cx="3406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Visibilidad Local</a:t>
            </a:r>
            <a:endParaRPr lang="en-US" sz="1200" dirty="0"/>
          </a:p>
        </p:txBody>
      </p:sp>
      <p:sp>
        <p:nvSpPr>
          <p:cNvPr id="47" name="Text 19"/>
          <p:cNvSpPr/>
          <p:nvPr/>
        </p:nvSpPr>
        <p:spPr>
          <a:xfrm>
            <a:off x="8553450" y="3771900"/>
            <a:ext cx="28384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Participar en eventos comunitarios y mejorar la visibilidad en zonas estratégicas.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8572500" y="4495800"/>
            <a:ext cx="3383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Referidos y Recomendaciones</a:t>
            </a:r>
            <a:endParaRPr lang="en-US" sz="1200" dirty="0"/>
          </a:p>
        </p:txBody>
      </p:sp>
      <p:sp>
        <p:nvSpPr>
          <p:cNvPr id="49" name="Text 21"/>
          <p:cNvSpPr/>
          <p:nvPr/>
        </p:nvSpPr>
        <p:spPr>
          <a:xfrm>
            <a:off x="8572500" y="4724400"/>
            <a:ext cx="28194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Implementar sistema para capturar y actuar sobre recomendaciones de clientes satisfechos.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1019175" y="5943600"/>
            <a:ext cx="121141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Las estrategias deben basarse en el análisis de los datos y adaptarse continuamente según los resultados obtenidos.</a:t>
            </a:r>
            <a:endParaRPr lang="en-US" sz="1350" dirty="0"/>
          </a:p>
        </p:txBody>
      </p:sp>
      <p:sp>
        <p:nvSpPr>
          <p:cNvPr id="51" name="Text 23"/>
          <p:cNvSpPr/>
          <p:nvPr/>
        </p:nvSpPr>
        <p:spPr>
          <a:xfrm>
            <a:off x="11371808" y="64389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15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247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247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43000"/>
            <a:ext cx="4438650" cy="2286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333500"/>
            <a:ext cx="419100" cy="49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4478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0193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3622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7051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0480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657600"/>
            <a:ext cx="4438650" cy="1943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3848100"/>
            <a:ext cx="466725" cy="495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3962400"/>
            <a:ext cx="238125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45339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48768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52197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76850" y="1143000"/>
            <a:ext cx="6305550" cy="2095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7350" y="1333500"/>
            <a:ext cx="400050" cy="4953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1650" y="1447800"/>
            <a:ext cx="171450" cy="2667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67350" y="1981200"/>
            <a:ext cx="2886075" cy="1066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1650" y="24384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81650" y="2743200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05825" y="1981200"/>
            <a:ext cx="2886075" cy="1066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0125" y="24384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20125" y="2743200"/>
            <a:ext cx="17145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276850" y="3467100"/>
            <a:ext cx="6305550" cy="25908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67350" y="4038600"/>
            <a:ext cx="5715000" cy="18097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9600" y="6286500"/>
            <a:ext cx="10972800" cy="8382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2000" y="6572250"/>
            <a:ext cx="142875" cy="2667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Proyecciones de Ventas Futuras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1333500" y="1428750"/>
            <a:ext cx="311628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Predictivos</a:t>
            </a:r>
            <a:endParaRPr lang="en-US" sz="1800" dirty="0"/>
          </a:p>
        </p:txBody>
      </p:sp>
      <p:sp>
        <p:nvSpPr>
          <p:cNvPr id="33" name="Text 2"/>
          <p:cNvSpPr/>
          <p:nvPr/>
        </p:nvSpPr>
        <p:spPr>
          <a:xfrm>
            <a:off x="1066800" y="1981200"/>
            <a:ext cx="39424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de tendencias históricas de ventas</a:t>
            </a:r>
            <a:endParaRPr lang="en-US" sz="1200" dirty="0"/>
          </a:p>
        </p:txBody>
      </p:sp>
      <p:sp>
        <p:nvSpPr>
          <p:cNvPr id="34" name="Text 3"/>
          <p:cNvSpPr/>
          <p:nvPr/>
        </p:nvSpPr>
        <p:spPr>
          <a:xfrm>
            <a:off x="1066800" y="2324100"/>
            <a:ext cx="34732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Descomposición de series temporales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1066800" y="2667000"/>
            <a:ext cx="35947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Modelos de suavizamiento exponencial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1066800" y="3009900"/>
            <a:ext cx="26796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Regresión lineal y polinómica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1381125" y="3943350"/>
            <a:ext cx="347579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Consideraciones Clave</a:t>
            </a:r>
            <a:endParaRPr lang="en-US" sz="1800" dirty="0"/>
          </a:p>
        </p:txBody>
      </p:sp>
      <p:sp>
        <p:nvSpPr>
          <p:cNvPr id="38" name="Text 7"/>
          <p:cNvSpPr/>
          <p:nvPr/>
        </p:nvSpPr>
        <p:spPr>
          <a:xfrm>
            <a:off x="1066800" y="4495800"/>
            <a:ext cx="39424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Validación de modelos con datos históricos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1066800" y="4838700"/>
            <a:ext cx="37586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Factores externos que afectan las ventas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1066800" y="5181600"/>
            <a:ext cx="35520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Nivel de confianza en las proyecciones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5981700" y="1428750"/>
            <a:ext cx="371403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Métodos de Forecasting</a:t>
            </a:r>
            <a:endParaRPr lang="en-US" sz="1800" dirty="0"/>
          </a:p>
        </p:txBody>
      </p:sp>
      <p:sp>
        <p:nvSpPr>
          <p:cNvPr id="42" name="Text 11"/>
          <p:cNvSpPr/>
          <p:nvPr/>
        </p:nvSpPr>
        <p:spPr>
          <a:xfrm>
            <a:off x="5581650" y="2095500"/>
            <a:ext cx="31889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Algoritmos de Power BI</a:t>
            </a:r>
            <a:endParaRPr lang="en-US" sz="1200" dirty="0"/>
          </a:p>
        </p:txBody>
      </p:sp>
      <p:sp>
        <p:nvSpPr>
          <p:cNvPr id="43" name="Text 12"/>
          <p:cNvSpPr/>
          <p:nvPr/>
        </p:nvSpPr>
        <p:spPr>
          <a:xfrm>
            <a:off x="5848350" y="2400300"/>
            <a:ext cx="25144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Suavizamiento exponencial</a:t>
            </a:r>
            <a:endParaRPr lang="en-US" sz="1200" dirty="0"/>
          </a:p>
        </p:txBody>
      </p:sp>
      <p:sp>
        <p:nvSpPr>
          <p:cNvPr id="44" name="Text 13"/>
          <p:cNvSpPr/>
          <p:nvPr/>
        </p:nvSpPr>
        <p:spPr>
          <a:xfrm>
            <a:off x="5772150" y="2705100"/>
            <a:ext cx="1952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Regresión estadística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8620125" y="2095500"/>
            <a:ext cx="2657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Implementación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8848725" y="2400300"/>
            <a:ext cx="19122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Tablas de proyección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8867775" y="2705100"/>
            <a:ext cx="19457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Métricas de precisión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5467350" y="3657600"/>
            <a:ext cx="71094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Visualización de Proyecciones</a:t>
            </a:r>
            <a:endParaRPr lang="en-US" sz="1500" dirty="0"/>
          </a:p>
        </p:txBody>
      </p:sp>
      <p:sp>
        <p:nvSpPr>
          <p:cNvPr id="49" name="Text 18"/>
          <p:cNvSpPr/>
          <p:nvPr/>
        </p:nvSpPr>
        <p:spPr>
          <a:xfrm>
            <a:off x="1019175" y="6438900"/>
            <a:ext cx="104108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Las proyecciones de ventas futuras son herramientas valiosas para la toma de decisiones estratégicas, pero deben ser interpretadas con cautela y actualizadas regularmente con datos reales.</a:t>
            </a:r>
            <a:endParaRPr lang="en-US" sz="1350" dirty="0"/>
          </a:p>
        </p:txBody>
      </p:sp>
      <p:sp>
        <p:nvSpPr>
          <p:cNvPr id="50" name="Text 19"/>
          <p:cNvSpPr/>
          <p:nvPr/>
        </p:nvSpPr>
        <p:spPr>
          <a:xfrm>
            <a:off x="11371808" y="6705600"/>
            <a:ext cx="527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15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2025-12-06T20:42:26Z</dcterms:created>
  <dcterms:modified xsi:type="dcterms:W3CDTF">2025-12-06T20:42:26Z</dcterms:modified>
</cp:coreProperties>
</file>